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2.fntdata" ContentType="application/x-fontdata"/>
  <Override PartName="/ppt/fonts/font3.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1" r:id="rId3"/>
  </p:sldMasterIdLst>
  <p:notesMasterIdLst>
    <p:notesMasterId r:id="rId7"/>
  </p:notesMasterIdLst>
  <p:handoutMasterIdLst>
    <p:handoutMasterId r:id="rId39"/>
  </p:handoutMasterIdLst>
  <p:sldIdLst>
    <p:sldId id="256" r:id="rId4"/>
    <p:sldId id="751" r:id="rId5"/>
    <p:sldId id="279" r:id="rId6"/>
    <p:sldId id="759" r:id="rId8"/>
    <p:sldId id="760" r:id="rId9"/>
    <p:sldId id="966" r:id="rId10"/>
    <p:sldId id="995" r:id="rId11"/>
    <p:sldId id="996" r:id="rId12"/>
    <p:sldId id="997" r:id="rId13"/>
    <p:sldId id="998" r:id="rId14"/>
    <p:sldId id="999" r:id="rId15"/>
    <p:sldId id="1000" r:id="rId16"/>
    <p:sldId id="1001" r:id="rId17"/>
    <p:sldId id="1002" r:id="rId18"/>
    <p:sldId id="1003" r:id="rId19"/>
    <p:sldId id="1004" r:id="rId20"/>
    <p:sldId id="1005" r:id="rId21"/>
    <p:sldId id="1006" r:id="rId22"/>
    <p:sldId id="1007" r:id="rId23"/>
    <p:sldId id="1008" r:id="rId24"/>
    <p:sldId id="1009" r:id="rId25"/>
    <p:sldId id="1010" r:id="rId26"/>
    <p:sldId id="1011" r:id="rId27"/>
    <p:sldId id="969" r:id="rId28"/>
    <p:sldId id="1012" r:id="rId29"/>
    <p:sldId id="970" r:id="rId30"/>
    <p:sldId id="1013" r:id="rId31"/>
    <p:sldId id="1014" r:id="rId32"/>
    <p:sldId id="1015" r:id="rId33"/>
    <p:sldId id="1016" r:id="rId34"/>
    <p:sldId id="971" r:id="rId35"/>
    <p:sldId id="1017" r:id="rId36"/>
    <p:sldId id="1018" r:id="rId37"/>
    <p:sldId id="270" r:id="rId38"/>
  </p:sldIdLst>
  <p:sldSz cx="12192000" cy="6858000"/>
  <p:notesSz cx="7103745" cy="10234295"/>
  <p:embeddedFontLst>
    <p:embeddedFont>
      <p:font typeface="黑体" panose="02010609060101010101" charset="-122"/>
      <p:regular r:id="rId44"/>
    </p:embeddedFont>
    <p:embeddedFont>
      <p:font typeface="微软雅黑" panose="020B0503020204020204" charset="-122"/>
      <p:regular r:id="rId45"/>
    </p:embeddedFont>
    <p:embeddedFont>
      <p:font typeface="华文细黑" panose="02010600040101010101" charset="-122"/>
      <p:regular r:id="rId46"/>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作"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E75B6"/>
    <a:srgbClr val="1AA3AA"/>
    <a:srgbClr val="1F74AD"/>
    <a:srgbClr val="3498DB"/>
    <a:srgbClr val="4472C4"/>
    <a:srgbClr val="25C4FF"/>
    <a:srgbClr val="359EFF"/>
    <a:srgbClr val="8EC0B9"/>
    <a:srgbClr val="DAE3F3"/>
    <a:srgbClr val="F3B96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autoAdjust="0"/>
    <p:restoredTop sz="94660"/>
  </p:normalViewPr>
  <p:slideViewPr>
    <p:cSldViewPr snapToGrid="0">
      <p:cViewPr>
        <p:scale>
          <a:sx n="66" d="100"/>
          <a:sy n="66" d="100"/>
        </p:scale>
        <p:origin x="-552" y="-942"/>
      </p:cViewPr>
      <p:guideLst>
        <p:guide orient="horz" pos="2184"/>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notesMaster" Target="notesMasters/notesMaster1.xml"/><Relationship Id="rId6" Type="http://schemas.openxmlformats.org/officeDocument/2006/relationships/slide" Target="slides/slide3.xml"/><Relationship Id="rId5" Type="http://schemas.openxmlformats.org/officeDocument/2006/relationships/slide" Target="slides/slide2.xml"/><Relationship Id="rId46" Type="http://schemas.openxmlformats.org/officeDocument/2006/relationships/font" Target="fonts/font3.fntdata"/><Relationship Id="rId45" Type="http://schemas.openxmlformats.org/officeDocument/2006/relationships/font" Target="fonts/font2.fntdata"/><Relationship Id="rId44" Type="http://schemas.openxmlformats.org/officeDocument/2006/relationships/font" Target="fonts/font1.fntdata"/><Relationship Id="rId43" Type="http://schemas.openxmlformats.org/officeDocument/2006/relationships/commentAuthors" Target="commentAuthors.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 Target="slides/slide1.xml"/><Relationship Id="rId39" Type="http://schemas.openxmlformats.org/officeDocument/2006/relationships/handoutMaster" Target="handoutMasters/handoutMaster1.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latin typeface="黑体" panose="02010609060101010101" charset="-122"/>
              <a:ea typeface="黑体" panose="02010609060101010101" charset="-122"/>
              <a:cs typeface="黑体" panose="02010609060101010101" charset="-122"/>
            </a:endParaRPr>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ea typeface="黑体" panose="02010609060101010101" charset="-122"/>
              </a:rPr>
            </a:fld>
            <a:endParaRPr lang="zh-CN" altLang="en-US">
              <a:ea typeface="黑体" panose="02010609060101010101" charset="-122"/>
            </a:endParaRPr>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latin typeface="黑体" panose="02010609060101010101" charset="-122"/>
              <a:ea typeface="黑体" panose="02010609060101010101" charset="-122"/>
              <a:cs typeface="黑体" panose="02010609060101010101" charset="-122"/>
            </a:endParaRPr>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ea typeface="黑体" panose="02010609060101010101" charset="-122"/>
              </a:rPr>
            </a:fld>
            <a:endParaRPr lang="zh-CN" altLang="en-US">
              <a:ea typeface="黑体" panose="02010609060101010101"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atin typeface="黑体" panose="02010609060101010101" charset="-122"/>
                <a:ea typeface="黑体" panose="02010609060101010101" charset="-122"/>
                <a:cs typeface="黑体" panose="02010609060101010101" charset="-122"/>
              </a:defRPr>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atin typeface="黑体" panose="02010609060101010101" charset="-122"/>
                <a:ea typeface="黑体" panose="02010609060101010101" charset="-122"/>
                <a:cs typeface="黑体" panose="02010609060101010101"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atin typeface="黑体" panose="02010609060101010101" charset="-122"/>
                <a:ea typeface="黑体" panose="02010609060101010101" charset="-122"/>
                <a:cs typeface="黑体" panose="02010609060101010101" charset="-122"/>
              </a:defRPr>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atin typeface="黑体" panose="02010609060101010101" charset="-122"/>
                <a:ea typeface="黑体" panose="02010609060101010101" charset="-122"/>
                <a:cs typeface="黑体" panose="02010609060101010101"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1pPr>
    <a:lvl2pPr marL="4572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2pPr>
    <a:lvl3pPr marL="9144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3pPr>
    <a:lvl4pPr marL="13716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4pPr>
    <a:lvl5pPr marL="18288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273C0D0-D39E-4E70-9BCA-283D268ED7A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image" Target="../media/image7.emf"/><Relationship Id="rId6" Type="http://schemas.openxmlformats.org/officeDocument/2006/relationships/tags" Target="../tags/tag3.xml"/><Relationship Id="rId5" Type="http://schemas.openxmlformats.org/officeDocument/2006/relationships/image" Target="../media/image6.emf"/><Relationship Id="rId4" Type="http://schemas.openxmlformats.org/officeDocument/2006/relationships/tags" Target="../tags/tag2.xml"/><Relationship Id="rId3" Type="http://schemas.openxmlformats.org/officeDocument/2006/relationships/image" Target="../media/image5.png"/><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6" name="矩形 5"/>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6172200" y="1825625"/>
            <a:ext cx="5181600" cy="20986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6172200" y="4076700"/>
            <a:ext cx="5181600" cy="21002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日期占位符 5"/>
          <p:cNvSpPr>
            <a:spLocks noGrp="1"/>
          </p:cNvSpPr>
          <p:nvPr>
            <p:ph type="dt" sz="half" idx="10"/>
          </p:nvPr>
        </p:nvSpPr>
        <p:spPr/>
        <p:txBody>
          <a:bodyPr/>
          <a:lstStyle/>
          <a:p>
            <a:pPr lvl="0" eaLnBrk="1" hangingPunct="1"/>
            <a:endParaRPr lang="zh-CN" altLang="en-US" dirty="0"/>
          </a:p>
        </p:txBody>
      </p:sp>
      <p:sp>
        <p:nvSpPr>
          <p:cNvPr id="7" name="页脚占位符 6"/>
          <p:cNvSpPr>
            <a:spLocks noGrp="1"/>
          </p:cNvSpPr>
          <p:nvPr>
            <p:ph type="ftr" sz="quarter" idx="11"/>
          </p:nvPr>
        </p:nvSpPr>
        <p:spPr/>
        <p:txBody>
          <a:bodyPr/>
          <a:lstStyle>
            <a:lvl1pPr>
              <a:defRPr>
                <a:latin typeface="黑体" panose="02010609060101010101" charset="-122"/>
                <a:sym typeface="黑体" panose="02010609060101010101" charset="-122"/>
              </a:defRPr>
            </a:lvl1pPr>
          </a:lstStyle>
          <a:p>
            <a:pPr lvl="0" eaLnBrk="1" hangingPunct="1"/>
            <a:endParaRPr lang="zh-CN" altLang="en-US" dirty="0"/>
          </a:p>
        </p:txBody>
      </p:sp>
      <p:sp>
        <p:nvSpPr>
          <p:cNvPr id="8" name="灯片编号占位符 7"/>
          <p:cNvSpPr>
            <a:spLocks noGrp="1"/>
          </p:cNvSpPr>
          <p:nvPr>
            <p:ph type="sldNum" sz="quarter" idx="12"/>
          </p:nvPr>
        </p:nvSpPr>
        <p:spPr/>
        <p:txBody>
          <a:bodyPr/>
          <a:lstStyle/>
          <a:p>
            <a:pPr lvl="0" eaLnBrk="1" hangingPunct="1"/>
            <a:fld id="{9A0DB2DC-4C9A-4742-B13C-FB6460FD3503}" type="slidenum">
              <a:rPr lang="zh-CN" altLang="en-US" dirty="0"/>
            </a:fld>
            <a:endParaRPr lang="zh-CN" alt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目录页">
    <p:spTree>
      <p:nvGrpSpPr>
        <p:cNvPr id="1" name=""/>
        <p:cNvGrpSpPr/>
        <p:nvPr/>
      </p:nvGrpSpPr>
      <p:grpSpPr>
        <a:xfrm>
          <a:off x="0" y="0"/>
          <a:ext cx="0" cy="0"/>
          <a:chOff x="0" y="0"/>
          <a:chExt cx="0" cy="0"/>
        </a:xfrm>
      </p:grpSpPr>
      <p:sp>
        <p:nvSpPr>
          <p:cNvPr id="2" name="矩形 1"/>
          <p:cNvSpPr/>
          <p:nvPr userDrawn="1"/>
        </p:nvSpPr>
        <p:spPr>
          <a:xfrm>
            <a:off x="0" y="0"/>
            <a:ext cx="12192000" cy="6858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
        <p:nvSpPr>
          <p:cNvPr id="3" name="矩形 2"/>
          <p:cNvSpPr/>
          <p:nvPr userDrawn="1"/>
        </p:nvSpPr>
        <p:spPr>
          <a:xfrm>
            <a:off x="0" y="6715125"/>
            <a:ext cx="12192000" cy="14287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2F2A2A96-E392-4BD4-96F4-45C159C7CA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02081A-7E68-44F2-A99E-F075D941C59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F2A2A96-E392-4BD4-96F4-45C159C7CA2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E02081A-7E68-44F2-A99E-F075D941C59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目录页">
    <p:spTree>
      <p:nvGrpSpPr>
        <p:cNvPr id="1" name=""/>
        <p:cNvGrpSpPr/>
        <p:nvPr/>
      </p:nvGrpSpPr>
      <p:grpSpPr>
        <a:xfrm>
          <a:off x="0" y="0"/>
          <a:ext cx="0" cy="0"/>
          <a:chOff x="0" y="0"/>
          <a:chExt cx="0" cy="0"/>
        </a:xfrm>
      </p:grpSpPr>
      <p:sp>
        <p:nvSpPr>
          <p:cNvPr id="2" name="矩形 1"/>
          <p:cNvSpPr/>
          <p:nvPr userDrawn="1"/>
        </p:nvSpPr>
        <p:spPr>
          <a:xfrm>
            <a:off x="0" y="0"/>
            <a:ext cx="12192000" cy="6858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
        <p:nvSpPr>
          <p:cNvPr id="3" name="矩形 2"/>
          <p:cNvSpPr/>
          <p:nvPr userDrawn="1"/>
        </p:nvSpPr>
        <p:spPr>
          <a:xfrm>
            <a:off x="0" y="6715125"/>
            <a:ext cx="12192000" cy="14287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60419"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60420"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60421"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8" name="矩形 7"/>
          <p:cNvSpPr/>
          <p:nvPr userDrawn="1"/>
        </p:nvSpPr>
        <p:spPr>
          <a:xfrm>
            <a:off x="0" y="635"/>
            <a:ext cx="12192000" cy="6857365"/>
          </a:xfrm>
          <a:prstGeom prst="rect">
            <a:avLst/>
          </a:prstGeom>
          <a:solidFill>
            <a:schemeClr val="accent6">
              <a:lumMod val="20000"/>
              <a:lumOff val="80000"/>
              <a:alpha val="54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矩形 6"/>
          <p:cNvSpPr/>
          <p:nvPr userDrawn="1"/>
        </p:nvSpPr>
        <p:spPr>
          <a:xfrm>
            <a:off x="-635" y="4853940"/>
            <a:ext cx="12192635" cy="2004060"/>
          </a:xfrm>
          <a:custGeom>
            <a:avLst/>
            <a:gdLst>
              <a:gd name="connsiteX0" fmla="*/ 0 w 12192000"/>
              <a:gd name="connsiteY0" fmla="*/ 0 h 1943100"/>
              <a:gd name="connsiteX1" fmla="*/ 12192000 w 12192000"/>
              <a:gd name="connsiteY1" fmla="*/ 0 h 1943100"/>
              <a:gd name="connsiteX2" fmla="*/ 12192000 w 12192000"/>
              <a:gd name="connsiteY2" fmla="*/ 1943100 h 1943100"/>
              <a:gd name="connsiteX3" fmla="*/ 0 w 12192000"/>
              <a:gd name="connsiteY3" fmla="*/ 1943100 h 1943100"/>
              <a:gd name="connsiteX4" fmla="*/ 0 w 12192000"/>
              <a:gd name="connsiteY4" fmla="*/ 0 h 1943100"/>
              <a:gd name="connsiteX0-1" fmla="*/ 14515 w 12192000"/>
              <a:gd name="connsiteY0-2" fmla="*/ 0 h 1943100"/>
              <a:gd name="connsiteX1-3" fmla="*/ 12192000 w 12192000"/>
              <a:gd name="connsiteY1-4" fmla="*/ 0 h 1943100"/>
              <a:gd name="connsiteX2-5" fmla="*/ 12192000 w 12192000"/>
              <a:gd name="connsiteY2-6" fmla="*/ 1943100 h 1943100"/>
              <a:gd name="connsiteX3-7" fmla="*/ 0 w 12192000"/>
              <a:gd name="connsiteY3-8" fmla="*/ 1943100 h 1943100"/>
              <a:gd name="connsiteX4-9" fmla="*/ 14515 w 12192000"/>
              <a:gd name="connsiteY4-10" fmla="*/ 0 h 1943100"/>
              <a:gd name="connsiteX0-11" fmla="*/ 14515 w 12192000"/>
              <a:gd name="connsiteY0-12" fmla="*/ 0 h 1943100"/>
              <a:gd name="connsiteX1-13" fmla="*/ 2705100 w 12192000"/>
              <a:gd name="connsiteY1-14" fmla="*/ 0 h 1943100"/>
              <a:gd name="connsiteX2-15" fmla="*/ 12192000 w 12192000"/>
              <a:gd name="connsiteY2-16" fmla="*/ 0 h 1943100"/>
              <a:gd name="connsiteX3-17" fmla="*/ 12192000 w 12192000"/>
              <a:gd name="connsiteY3-18" fmla="*/ 1943100 h 1943100"/>
              <a:gd name="connsiteX4-19" fmla="*/ 0 w 12192000"/>
              <a:gd name="connsiteY4-20" fmla="*/ 1943100 h 1943100"/>
              <a:gd name="connsiteX5" fmla="*/ 14515 w 12192000"/>
              <a:gd name="connsiteY5" fmla="*/ 0 h 1943100"/>
              <a:gd name="connsiteX0-21" fmla="*/ 14515 w 12192000"/>
              <a:gd name="connsiteY0-22" fmla="*/ 0 h 1943100"/>
              <a:gd name="connsiteX1-23" fmla="*/ 2641600 w 12192000"/>
              <a:gd name="connsiteY1-24" fmla="*/ 317500 h 1943100"/>
              <a:gd name="connsiteX2-25" fmla="*/ 12192000 w 12192000"/>
              <a:gd name="connsiteY2-26" fmla="*/ 0 h 1943100"/>
              <a:gd name="connsiteX3-27" fmla="*/ 12192000 w 12192000"/>
              <a:gd name="connsiteY3-28" fmla="*/ 1943100 h 1943100"/>
              <a:gd name="connsiteX4-29" fmla="*/ 0 w 12192000"/>
              <a:gd name="connsiteY4-30" fmla="*/ 1943100 h 1943100"/>
              <a:gd name="connsiteX5-31" fmla="*/ 14515 w 12192000"/>
              <a:gd name="connsiteY5-32" fmla="*/ 0 h 1943100"/>
              <a:gd name="connsiteX0-33" fmla="*/ 14515 w 12192000"/>
              <a:gd name="connsiteY0-34" fmla="*/ 0 h 1943100"/>
              <a:gd name="connsiteX1-35" fmla="*/ 2628900 w 12192000"/>
              <a:gd name="connsiteY1-36" fmla="*/ 63500 h 1943100"/>
              <a:gd name="connsiteX2-37" fmla="*/ 12192000 w 12192000"/>
              <a:gd name="connsiteY2-38" fmla="*/ 0 h 1943100"/>
              <a:gd name="connsiteX3-39" fmla="*/ 12192000 w 12192000"/>
              <a:gd name="connsiteY3-40" fmla="*/ 1943100 h 1943100"/>
              <a:gd name="connsiteX4-41" fmla="*/ 0 w 12192000"/>
              <a:gd name="connsiteY4-42" fmla="*/ 1943100 h 1943100"/>
              <a:gd name="connsiteX5-43" fmla="*/ 14515 w 12192000"/>
              <a:gd name="connsiteY5-44" fmla="*/ 0 h 1943100"/>
              <a:gd name="connsiteX0-45" fmla="*/ 14515 w 12192000"/>
              <a:gd name="connsiteY0-46" fmla="*/ 0 h 1943100"/>
              <a:gd name="connsiteX1-47" fmla="*/ 2628900 w 12192000"/>
              <a:gd name="connsiteY1-48" fmla="*/ 63500 h 1943100"/>
              <a:gd name="connsiteX2-49" fmla="*/ 12192000 w 12192000"/>
              <a:gd name="connsiteY2-50" fmla="*/ 0 h 1943100"/>
              <a:gd name="connsiteX3-51" fmla="*/ 12192000 w 12192000"/>
              <a:gd name="connsiteY3-52" fmla="*/ 1943100 h 1943100"/>
              <a:gd name="connsiteX4-53" fmla="*/ 0 w 12192000"/>
              <a:gd name="connsiteY4-54" fmla="*/ 1943100 h 1943100"/>
              <a:gd name="connsiteX5-55" fmla="*/ 14515 w 12192000"/>
              <a:gd name="connsiteY5-56" fmla="*/ 0 h 1943100"/>
              <a:gd name="connsiteX0-57" fmla="*/ 14515 w 12192000"/>
              <a:gd name="connsiteY0-58" fmla="*/ 0 h 1943100"/>
              <a:gd name="connsiteX1-59" fmla="*/ 2628900 w 12192000"/>
              <a:gd name="connsiteY1-60" fmla="*/ 63500 h 1943100"/>
              <a:gd name="connsiteX2-61" fmla="*/ 9067800 w 12192000"/>
              <a:gd name="connsiteY2-62" fmla="*/ 12700 h 1943100"/>
              <a:gd name="connsiteX3-63" fmla="*/ 12192000 w 12192000"/>
              <a:gd name="connsiteY3-64" fmla="*/ 0 h 1943100"/>
              <a:gd name="connsiteX4-65" fmla="*/ 12192000 w 12192000"/>
              <a:gd name="connsiteY4-66" fmla="*/ 1943100 h 1943100"/>
              <a:gd name="connsiteX5-67" fmla="*/ 0 w 12192000"/>
              <a:gd name="connsiteY5-68" fmla="*/ 1943100 h 1943100"/>
              <a:gd name="connsiteX6" fmla="*/ 14515 w 12192000"/>
              <a:gd name="connsiteY6" fmla="*/ 0 h 1943100"/>
              <a:gd name="connsiteX0-69" fmla="*/ 14515 w 12192000"/>
              <a:gd name="connsiteY0-70" fmla="*/ 0 h 1943100"/>
              <a:gd name="connsiteX1-71" fmla="*/ 2628900 w 12192000"/>
              <a:gd name="connsiteY1-72" fmla="*/ 63500 h 1943100"/>
              <a:gd name="connsiteX2-73" fmla="*/ 9067800 w 12192000"/>
              <a:gd name="connsiteY2-74" fmla="*/ 12700 h 1943100"/>
              <a:gd name="connsiteX3-75" fmla="*/ 12192000 w 12192000"/>
              <a:gd name="connsiteY3-76" fmla="*/ 0 h 1943100"/>
              <a:gd name="connsiteX4-77" fmla="*/ 12192000 w 12192000"/>
              <a:gd name="connsiteY4-78" fmla="*/ 1943100 h 1943100"/>
              <a:gd name="connsiteX5-79" fmla="*/ 0 w 12192000"/>
              <a:gd name="connsiteY5-80" fmla="*/ 1943100 h 1943100"/>
              <a:gd name="connsiteX6-81" fmla="*/ 14515 w 12192000"/>
              <a:gd name="connsiteY6-82" fmla="*/ 0 h 1943100"/>
              <a:gd name="connsiteX0-83" fmla="*/ 14515 w 12192000"/>
              <a:gd name="connsiteY0-84" fmla="*/ 0 h 1943100"/>
              <a:gd name="connsiteX1-85" fmla="*/ 2628900 w 12192000"/>
              <a:gd name="connsiteY1-86" fmla="*/ 63500 h 1943100"/>
              <a:gd name="connsiteX2-87" fmla="*/ 9077325 w 12192000"/>
              <a:gd name="connsiteY2-88" fmla="*/ 69850 h 1943100"/>
              <a:gd name="connsiteX3-89" fmla="*/ 12192000 w 12192000"/>
              <a:gd name="connsiteY3-90" fmla="*/ 0 h 1943100"/>
              <a:gd name="connsiteX4-91" fmla="*/ 12192000 w 12192000"/>
              <a:gd name="connsiteY4-92" fmla="*/ 1943100 h 1943100"/>
              <a:gd name="connsiteX5-93" fmla="*/ 0 w 12192000"/>
              <a:gd name="connsiteY5-94" fmla="*/ 1943100 h 1943100"/>
              <a:gd name="connsiteX6-95" fmla="*/ 14515 w 12192000"/>
              <a:gd name="connsiteY6-96" fmla="*/ 0 h 19431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31" y="connsiteY5-32"/>
              </a:cxn>
              <a:cxn ang="0">
                <a:pos x="connsiteX6-81" y="connsiteY6-82"/>
              </a:cxn>
            </a:cxnLst>
            <a:rect l="l" t="t" r="r" b="b"/>
            <a:pathLst>
              <a:path w="12192000" h="1943100">
                <a:moveTo>
                  <a:pt x="14515" y="0"/>
                </a:moveTo>
                <a:cubicBezTo>
                  <a:pt x="885977" y="21167"/>
                  <a:pt x="1300238" y="385233"/>
                  <a:pt x="2628900" y="63500"/>
                </a:cubicBezTo>
                <a:lnTo>
                  <a:pt x="9077325" y="69850"/>
                </a:lnTo>
                <a:cubicBezTo>
                  <a:pt x="11198225" y="764117"/>
                  <a:pt x="11150600" y="4233"/>
                  <a:pt x="12192000" y="0"/>
                </a:cubicBezTo>
                <a:lnTo>
                  <a:pt x="12192000" y="1943100"/>
                </a:lnTo>
                <a:lnTo>
                  <a:pt x="0" y="1943100"/>
                </a:lnTo>
                <a:lnTo>
                  <a:pt x="14515" y="0"/>
                </a:lnTo>
                <a:close/>
              </a:path>
            </a:pathLst>
          </a:custGeom>
          <a:solidFill>
            <a:srgbClr val="EB6877"/>
          </a:solidFill>
          <a:ln w="38100">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9060101010101" charset="-122"/>
              <a:ea typeface="黑体" panose="02010609060101010101" charset="-122"/>
              <a:cs typeface="黑体" panose="02010609060101010101" charset="-122"/>
              <a:sym typeface="黑体" panose="02010609060101010101" charset="-122"/>
            </a:endParaRPr>
          </a:p>
        </p:txBody>
      </p:sp>
      <p:pic>
        <p:nvPicPr>
          <p:cNvPr id="6" name="图片 5"/>
          <p:cNvPicPr>
            <a:picLocks noChangeAspect="1"/>
          </p:cNvPicPr>
          <p:nvPr userDrawn="1"/>
        </p:nvPicPr>
        <p:blipFill rotWithShape="1">
          <a:blip r:embed="rId2" cstate="print">
            <a:extLst>
              <a:ext uri="{28A0092B-C50C-407E-A947-70E740481C1C}">
                <a14:useLocalDpi xmlns:a14="http://schemas.microsoft.com/office/drawing/2010/main" val="0"/>
              </a:ext>
            </a:extLst>
          </a:blip>
          <a:srcRect t="58065"/>
          <a:stretch>
            <a:fillRect/>
          </a:stretch>
        </p:blipFill>
        <p:spPr>
          <a:xfrm>
            <a:off x="2893783" y="3982065"/>
            <a:ext cx="6371303" cy="2875935"/>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flipV="1">
            <a:off x="-2" y="4259488"/>
            <a:ext cx="3810001" cy="2598512"/>
          </a:xfrm>
          <a:prstGeom prst="rect">
            <a:avLst/>
          </a:prstGeom>
        </p:spPr>
      </p:pic>
      <p:pic>
        <p:nvPicPr>
          <p:cNvPr id="5" name="图片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53325" y="-1"/>
            <a:ext cx="4638676" cy="3163688"/>
          </a:xfrm>
          <a:prstGeom prst="rect">
            <a:avLst/>
          </a:prstGeom>
        </p:spPr>
      </p:pic>
      <p:sp>
        <p:nvSpPr>
          <p:cNvPr id="7" name="矩形 6"/>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9" name="Freeform 244"/>
          <p:cNvSpPr/>
          <p:nvPr userDrawn="1"/>
        </p:nvSpPr>
        <p:spPr bwMode="auto">
          <a:xfrm flipH="1" flipV="1">
            <a:off x="10700124" y="1209674"/>
            <a:ext cx="415549" cy="428625"/>
          </a:xfrm>
          <a:custGeom>
            <a:avLst/>
            <a:gdLst>
              <a:gd name="T0" fmla="*/ 806 w 806"/>
              <a:gd name="T1" fmla="*/ 555 h 809"/>
              <a:gd name="T2" fmla="*/ 555 w 806"/>
              <a:gd name="T3" fmla="*/ 555 h 809"/>
              <a:gd name="T4" fmla="*/ 555 w 806"/>
              <a:gd name="T5" fmla="*/ 809 h 809"/>
              <a:gd name="T6" fmla="*/ 251 w 806"/>
              <a:gd name="T7" fmla="*/ 809 h 809"/>
              <a:gd name="T8" fmla="*/ 251 w 806"/>
              <a:gd name="T9" fmla="*/ 555 h 809"/>
              <a:gd name="T10" fmla="*/ 0 w 806"/>
              <a:gd name="T11" fmla="*/ 555 h 809"/>
              <a:gd name="T12" fmla="*/ 0 w 806"/>
              <a:gd name="T13" fmla="*/ 254 h 809"/>
              <a:gd name="T14" fmla="*/ 251 w 806"/>
              <a:gd name="T15" fmla="*/ 254 h 809"/>
              <a:gd name="T16" fmla="*/ 251 w 806"/>
              <a:gd name="T17" fmla="*/ 0 h 809"/>
              <a:gd name="T18" fmla="*/ 555 w 806"/>
              <a:gd name="T19" fmla="*/ 0 h 809"/>
              <a:gd name="T20" fmla="*/ 555 w 806"/>
              <a:gd name="T21" fmla="*/ 254 h 809"/>
              <a:gd name="T22" fmla="*/ 806 w 806"/>
              <a:gd name="T23" fmla="*/ 254 h 809"/>
              <a:gd name="T24" fmla="*/ 806 w 806"/>
              <a:gd name="T25" fmla="*/ 555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6" h="809">
                <a:moveTo>
                  <a:pt x="806" y="555"/>
                </a:moveTo>
                <a:lnTo>
                  <a:pt x="555" y="555"/>
                </a:lnTo>
                <a:lnTo>
                  <a:pt x="555" y="809"/>
                </a:lnTo>
                <a:lnTo>
                  <a:pt x="251" y="809"/>
                </a:lnTo>
                <a:lnTo>
                  <a:pt x="251" y="555"/>
                </a:lnTo>
                <a:lnTo>
                  <a:pt x="0" y="555"/>
                </a:lnTo>
                <a:lnTo>
                  <a:pt x="0" y="254"/>
                </a:lnTo>
                <a:lnTo>
                  <a:pt x="251" y="254"/>
                </a:lnTo>
                <a:lnTo>
                  <a:pt x="251" y="0"/>
                </a:lnTo>
                <a:lnTo>
                  <a:pt x="555" y="0"/>
                </a:lnTo>
                <a:lnTo>
                  <a:pt x="555" y="254"/>
                </a:lnTo>
                <a:lnTo>
                  <a:pt x="806" y="254"/>
                </a:lnTo>
                <a:lnTo>
                  <a:pt x="806" y="555"/>
                </a:lnTo>
                <a:close/>
              </a:path>
            </a:pathLst>
          </a:custGeom>
          <a:solidFill>
            <a:srgbClr val="0F365E"/>
          </a:solidFill>
          <a:ln>
            <a:solidFill>
              <a:srgbClr val="0F365E"/>
            </a:solidFill>
          </a:ln>
        </p:spPr>
        <p:txBody>
          <a:bodyPr/>
          <a:lstStyle/>
          <a:p>
            <a:pPr eaLnBrk="1" fontAlgn="auto" hangingPunct="1">
              <a:lnSpc>
                <a:spcPct val="120000"/>
              </a:lnSpc>
              <a:spcBef>
                <a:spcPts val="0"/>
              </a:spcBef>
              <a:spcAft>
                <a:spcPts val="0"/>
              </a:spcAft>
              <a:defRPr/>
            </a:pPr>
            <a:endParaRPr lang="en-US" b="0" kern="0">
              <a:solidFill>
                <a:prstClr val="black"/>
              </a:solidFill>
              <a:latin typeface="黑体" panose="02010609060101010101" charset="-122"/>
              <a:ea typeface="黑体" panose="02010609060101010101" charset="-122"/>
              <a:cs typeface="黑体" panose="02010609060101010101" charset="-122"/>
              <a:sym typeface="黑体" panose="02010609060101010101"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15" name="图片 14"/>
          <p:cNvPicPr>
            <a:picLocks noChangeAspect="1"/>
          </p:cNvPicPr>
          <p:nvPr userDrawn="1"/>
        </p:nvPicPr>
        <p:blipFill rotWithShape="1">
          <a:blip r:embed="rId2">
            <a:extLst>
              <a:ext uri="{28A0092B-C50C-407E-A947-70E740481C1C}">
                <a14:useLocalDpi xmlns:a14="http://schemas.microsoft.com/office/drawing/2010/main" val="0"/>
              </a:ext>
            </a:extLst>
          </a:blip>
          <a:srcRect t="30647" r="71389" b="42089"/>
          <a:stretch>
            <a:fillRect/>
          </a:stretch>
        </p:blipFill>
        <p:spPr>
          <a:xfrm>
            <a:off x="0" y="473204"/>
            <a:ext cx="2251881" cy="3219120"/>
          </a:xfrm>
          <a:prstGeom prst="rect">
            <a:avLst/>
          </a:prstGeom>
        </p:spPr>
      </p:pic>
      <p:sp>
        <p:nvSpPr>
          <p:cNvPr id="10" name="矩形 9"/>
          <p:cNvSpPr/>
          <p:nvPr userDrawn="1"/>
        </p:nvSpPr>
        <p:spPr>
          <a:xfrm>
            <a:off x="313055" y="365125"/>
            <a:ext cx="11566525" cy="6127750"/>
          </a:xfrm>
          <a:prstGeom prst="rect">
            <a:avLst/>
          </a:prstGeom>
          <a:noFill/>
          <a:ln w="28575" cmpd="sng">
            <a:solidFill>
              <a:schemeClr val="accent6">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1" name="矩形 10"/>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17" name="矩形 16"/>
          <p:cNvSpPr/>
          <p:nvPr userDrawn="1"/>
        </p:nvSpPr>
        <p:spPr>
          <a:xfrm>
            <a:off x="0" y="0"/>
            <a:ext cx="12191999" cy="5724525"/>
          </a:xfrm>
          <a:prstGeom prst="rect">
            <a:avLst/>
          </a:prstGeom>
          <a:solidFill>
            <a:schemeClr val="accent5">
              <a:lumMod val="40000"/>
              <a:lumOff val="6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8" name="矩形 7"/>
          <p:cNvSpPr/>
          <p:nvPr userDrawn="1"/>
        </p:nvSpPr>
        <p:spPr>
          <a:xfrm>
            <a:off x="0" y="5724525"/>
            <a:ext cx="12191999" cy="1133475"/>
          </a:xfrm>
          <a:prstGeom prst="rect">
            <a:avLst/>
          </a:prstGeom>
          <a:solidFill>
            <a:srgbClr val="53A6AB">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9" name="文本框 8"/>
          <p:cNvSpPr txBox="1"/>
          <p:nvPr userDrawn="1"/>
        </p:nvSpPr>
        <p:spPr>
          <a:xfrm rot="16200000">
            <a:off x="-1372837" y="4149655"/>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sp>
        <p:nvSpPr>
          <p:cNvPr id="22" name="文本框 21"/>
          <p:cNvSpPr txBox="1"/>
          <p:nvPr userDrawn="1"/>
        </p:nvSpPr>
        <p:spPr>
          <a:xfrm>
            <a:off x="328226" y="71101"/>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cxnSp>
        <p:nvCxnSpPr>
          <p:cNvPr id="13" name="直接连接符 12"/>
          <p:cNvCxnSpPr>
            <a:stCxn id="22" idx="3"/>
          </p:cNvCxnSpPr>
          <p:nvPr userDrawn="1"/>
        </p:nvCxnSpPr>
        <p:spPr>
          <a:xfrm>
            <a:off x="4111353" y="240081"/>
            <a:ext cx="56155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userDrawn="1"/>
        </p:nvCxnSpPr>
        <p:spPr>
          <a:xfrm flipV="1">
            <a:off x="619135" y="6597702"/>
            <a:ext cx="11344264"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userDrawn="1"/>
        </p:nvCxnSpPr>
        <p:spPr>
          <a:xfrm>
            <a:off x="11963400" y="209600"/>
            <a:ext cx="0" cy="638810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矩形 28"/>
          <p:cNvSpPr/>
          <p:nvPr userDrawn="1"/>
        </p:nvSpPr>
        <p:spPr>
          <a:xfrm>
            <a:off x="256277" y="1911768"/>
            <a:ext cx="11618616" cy="36066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solidFill>
                <a:schemeClr val="tx1">
                  <a:lumMod val="75000"/>
                  <a:lumOff val="25000"/>
                </a:schemeClr>
              </a:solidFill>
              <a:cs typeface="黑体" panose="02010609060101010101"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黑体" panose="02010609060101010101" charset="-122"/>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黑体" panose="02010609060101010101" charset="-122"/>
          <a:ea typeface="黑体" panose="02010609060101010101" charset="-122"/>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黑体" panose="02010609060101010101" charset="-122"/>
          <a:ea typeface="黑体" panose="02010609060101010101" charset="-122"/>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黑体" panose="02010609060101010101" charset="-122"/>
          <a:ea typeface="黑体" panose="02010609060101010101" charset="-122"/>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2F2A2A96-E392-4BD4-96F4-45C159C7CA2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6E02081A-7E68-44F2-A99E-F075D941C59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Lst>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黑体" panose="02010609060101010101" charset="-122"/>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黑体" panose="02010609060101010101" charset="-122"/>
          <a:ea typeface="黑体" panose="02010609060101010101" charset="-122"/>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黑体" panose="02010609060101010101" charset="-122"/>
          <a:ea typeface="黑体" panose="02010609060101010101" charset="-122"/>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黑体" panose="02010609060101010101" charset="-122"/>
          <a:ea typeface="黑体" panose="02010609060101010101" charset="-122"/>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15.xml"/><Relationship Id="rId5" Type="http://schemas.openxmlformats.org/officeDocument/2006/relationships/image" Target="../media/image11.png"/><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6" Type="http://schemas.openxmlformats.org/officeDocument/2006/relationships/slideLayout" Target="../slideLayouts/slideLayout15.xml"/><Relationship Id="rId5" Type="http://schemas.openxmlformats.org/officeDocument/2006/relationships/image" Target="../media/image11.png"/><Relationship Id="rId4" Type="http://schemas.openxmlformats.org/officeDocument/2006/relationships/tags" Target="../tags/tag19.xml"/><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23.xml"/><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15.xml"/><Relationship Id="rId5" Type="http://schemas.openxmlformats.org/officeDocument/2006/relationships/image" Target="../media/image12.png"/><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15.xml"/><Relationship Id="rId5" Type="http://schemas.openxmlformats.org/officeDocument/2006/relationships/image" Target="../media/image12.png"/><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15.xml"/><Relationship Id="rId5" Type="http://schemas.openxmlformats.org/officeDocument/2006/relationships/image" Target="../media/image13.png"/><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9.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21.xml.rels><?xml version="1.0" encoding="UTF-8" standalone="yes"?>
<Relationships xmlns="http://schemas.openxmlformats.org/package/2006/relationships"><Relationship Id="rId9" Type="http://schemas.openxmlformats.org/officeDocument/2006/relationships/tags" Target="../tags/tag52.xml"/><Relationship Id="rId8" Type="http://schemas.openxmlformats.org/officeDocument/2006/relationships/tags" Target="../tags/tag51.xml"/><Relationship Id="rId7" Type="http://schemas.openxmlformats.org/officeDocument/2006/relationships/tags" Target="../tags/tag50.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 Id="rId3" Type="http://schemas.openxmlformats.org/officeDocument/2006/relationships/tags" Target="../tags/tag46.xml"/><Relationship Id="rId20" Type="http://schemas.openxmlformats.org/officeDocument/2006/relationships/slideLayout" Target="../slideLayouts/slideLayout15.xml"/><Relationship Id="rId2" Type="http://schemas.openxmlformats.org/officeDocument/2006/relationships/tags" Target="../tags/tag45.xml"/><Relationship Id="rId19" Type="http://schemas.openxmlformats.org/officeDocument/2006/relationships/tags" Target="../tags/tag62.xml"/><Relationship Id="rId18" Type="http://schemas.openxmlformats.org/officeDocument/2006/relationships/tags" Target="../tags/tag61.xml"/><Relationship Id="rId17" Type="http://schemas.openxmlformats.org/officeDocument/2006/relationships/tags" Target="../tags/tag60.xml"/><Relationship Id="rId16" Type="http://schemas.openxmlformats.org/officeDocument/2006/relationships/tags" Target="../tags/tag59.xml"/><Relationship Id="rId15" Type="http://schemas.openxmlformats.org/officeDocument/2006/relationships/tags" Target="../tags/tag58.xml"/><Relationship Id="rId14" Type="http://schemas.openxmlformats.org/officeDocument/2006/relationships/tags" Target="../tags/tag57.xml"/><Relationship Id="rId13" Type="http://schemas.openxmlformats.org/officeDocument/2006/relationships/tags" Target="../tags/tag56.xml"/><Relationship Id="rId12" Type="http://schemas.openxmlformats.org/officeDocument/2006/relationships/tags" Target="../tags/tag55.xml"/><Relationship Id="rId11" Type="http://schemas.openxmlformats.org/officeDocument/2006/relationships/tags" Target="../tags/tag54.xml"/><Relationship Id="rId10" Type="http://schemas.openxmlformats.org/officeDocument/2006/relationships/tags" Target="../tags/tag53.xml"/><Relationship Id="rId1" Type="http://schemas.openxmlformats.org/officeDocument/2006/relationships/tags" Target="../tags/tag44.xml"/></Relationships>
</file>

<file path=ppt/slides/_rels/slide22.xml.rels><?xml version="1.0" encoding="UTF-8" standalone="yes"?>
<Relationships xmlns="http://schemas.openxmlformats.org/package/2006/relationships"><Relationship Id="rId9" Type="http://schemas.openxmlformats.org/officeDocument/2006/relationships/tags" Target="../tags/tag71.xml"/><Relationship Id="rId8" Type="http://schemas.openxmlformats.org/officeDocument/2006/relationships/tags" Target="../tags/tag70.xml"/><Relationship Id="rId7" Type="http://schemas.openxmlformats.org/officeDocument/2006/relationships/tags" Target="../tags/tag69.xml"/><Relationship Id="rId6" Type="http://schemas.openxmlformats.org/officeDocument/2006/relationships/tags" Target="../tags/tag68.xml"/><Relationship Id="rId5" Type="http://schemas.openxmlformats.org/officeDocument/2006/relationships/tags" Target="../tags/tag67.xml"/><Relationship Id="rId40" Type="http://schemas.openxmlformats.org/officeDocument/2006/relationships/slideLayout" Target="../slideLayouts/slideLayout15.xml"/><Relationship Id="rId4" Type="http://schemas.openxmlformats.org/officeDocument/2006/relationships/tags" Target="../tags/tag66.xml"/><Relationship Id="rId39" Type="http://schemas.openxmlformats.org/officeDocument/2006/relationships/tags" Target="../tags/tag101.xml"/><Relationship Id="rId38" Type="http://schemas.openxmlformats.org/officeDocument/2006/relationships/tags" Target="../tags/tag100.xml"/><Relationship Id="rId37" Type="http://schemas.openxmlformats.org/officeDocument/2006/relationships/tags" Target="../tags/tag99.xml"/><Relationship Id="rId36" Type="http://schemas.openxmlformats.org/officeDocument/2006/relationships/tags" Target="../tags/tag98.xml"/><Relationship Id="rId35" Type="http://schemas.openxmlformats.org/officeDocument/2006/relationships/tags" Target="../tags/tag97.xml"/><Relationship Id="rId34" Type="http://schemas.openxmlformats.org/officeDocument/2006/relationships/tags" Target="../tags/tag96.xml"/><Relationship Id="rId33" Type="http://schemas.openxmlformats.org/officeDocument/2006/relationships/tags" Target="../tags/tag95.xml"/><Relationship Id="rId32" Type="http://schemas.openxmlformats.org/officeDocument/2006/relationships/tags" Target="../tags/tag94.xml"/><Relationship Id="rId31" Type="http://schemas.openxmlformats.org/officeDocument/2006/relationships/tags" Target="../tags/tag93.xml"/><Relationship Id="rId30" Type="http://schemas.openxmlformats.org/officeDocument/2006/relationships/tags" Target="../tags/tag92.xml"/><Relationship Id="rId3" Type="http://schemas.openxmlformats.org/officeDocument/2006/relationships/tags" Target="../tags/tag65.xml"/><Relationship Id="rId29" Type="http://schemas.openxmlformats.org/officeDocument/2006/relationships/tags" Target="../tags/tag91.xml"/><Relationship Id="rId28" Type="http://schemas.openxmlformats.org/officeDocument/2006/relationships/tags" Target="../tags/tag90.xml"/><Relationship Id="rId27" Type="http://schemas.openxmlformats.org/officeDocument/2006/relationships/tags" Target="../tags/tag89.xml"/><Relationship Id="rId26" Type="http://schemas.openxmlformats.org/officeDocument/2006/relationships/tags" Target="../tags/tag88.xml"/><Relationship Id="rId25" Type="http://schemas.openxmlformats.org/officeDocument/2006/relationships/tags" Target="../tags/tag87.xml"/><Relationship Id="rId24" Type="http://schemas.openxmlformats.org/officeDocument/2006/relationships/tags" Target="../tags/tag86.xml"/><Relationship Id="rId23" Type="http://schemas.openxmlformats.org/officeDocument/2006/relationships/tags" Target="../tags/tag85.xml"/><Relationship Id="rId22" Type="http://schemas.openxmlformats.org/officeDocument/2006/relationships/tags" Target="../tags/tag84.xml"/><Relationship Id="rId21" Type="http://schemas.openxmlformats.org/officeDocument/2006/relationships/tags" Target="../tags/tag83.xml"/><Relationship Id="rId20" Type="http://schemas.openxmlformats.org/officeDocument/2006/relationships/tags" Target="../tags/tag82.xml"/><Relationship Id="rId2" Type="http://schemas.openxmlformats.org/officeDocument/2006/relationships/tags" Target="../tags/tag64.xml"/><Relationship Id="rId19" Type="http://schemas.openxmlformats.org/officeDocument/2006/relationships/tags" Target="../tags/tag81.xml"/><Relationship Id="rId18" Type="http://schemas.openxmlformats.org/officeDocument/2006/relationships/tags" Target="../tags/tag80.xml"/><Relationship Id="rId17" Type="http://schemas.openxmlformats.org/officeDocument/2006/relationships/tags" Target="../tags/tag79.xml"/><Relationship Id="rId16" Type="http://schemas.openxmlformats.org/officeDocument/2006/relationships/tags" Target="../tags/tag78.xml"/><Relationship Id="rId15" Type="http://schemas.openxmlformats.org/officeDocument/2006/relationships/tags" Target="../tags/tag77.xml"/><Relationship Id="rId14" Type="http://schemas.openxmlformats.org/officeDocument/2006/relationships/tags" Target="../tags/tag76.xml"/><Relationship Id="rId13" Type="http://schemas.openxmlformats.org/officeDocument/2006/relationships/tags" Target="../tags/tag75.xml"/><Relationship Id="rId12" Type="http://schemas.openxmlformats.org/officeDocument/2006/relationships/tags" Target="../tags/tag74.xml"/><Relationship Id="rId11" Type="http://schemas.openxmlformats.org/officeDocument/2006/relationships/tags" Target="../tags/tag73.xml"/><Relationship Id="rId10" Type="http://schemas.openxmlformats.org/officeDocument/2006/relationships/tags" Target="../tags/tag72.xml"/><Relationship Id="rId1" Type="http://schemas.openxmlformats.org/officeDocument/2006/relationships/tags" Target="../tags/tag63.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02.xml"/></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106.xml"/><Relationship Id="rId3" Type="http://schemas.openxmlformats.org/officeDocument/2006/relationships/tags" Target="../tags/tag105.xml"/><Relationship Id="rId2" Type="http://schemas.openxmlformats.org/officeDocument/2006/relationships/tags" Target="../tags/tag104.xml"/><Relationship Id="rId1" Type="http://schemas.openxmlformats.org/officeDocument/2006/relationships/tags" Target="../tags/tag103.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 Type="http://schemas.openxmlformats.org/officeDocument/2006/relationships/tags" Target="../tags/tag107.xml"/></Relationships>
</file>

<file path=ppt/slides/_rels/slide27.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114.xml"/><Relationship Id="rId3" Type="http://schemas.openxmlformats.org/officeDocument/2006/relationships/tags" Target="../tags/tag113.xml"/><Relationship Id="rId2" Type="http://schemas.openxmlformats.org/officeDocument/2006/relationships/tags" Target="../tags/tag112.xml"/><Relationship Id="rId1" Type="http://schemas.openxmlformats.org/officeDocument/2006/relationships/tags" Target="../tags/tag111.xml"/></Relationships>
</file>

<file path=ppt/slides/_rels/slide28.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118.xml"/><Relationship Id="rId3" Type="http://schemas.openxmlformats.org/officeDocument/2006/relationships/tags" Target="../tags/tag117.xml"/><Relationship Id="rId2" Type="http://schemas.openxmlformats.org/officeDocument/2006/relationships/tags" Target="../tags/tag116.xml"/><Relationship Id="rId1" Type="http://schemas.openxmlformats.org/officeDocument/2006/relationships/tags" Target="../tags/tag115.xml"/></Relationships>
</file>

<file path=ppt/slides/_rels/slide29.xml.rels><?xml version="1.0" encoding="UTF-8" standalone="yes"?>
<Relationships xmlns="http://schemas.openxmlformats.org/package/2006/relationships"><Relationship Id="rId9" Type="http://schemas.openxmlformats.org/officeDocument/2006/relationships/tags" Target="../tags/tag127.xml"/><Relationship Id="rId8" Type="http://schemas.openxmlformats.org/officeDocument/2006/relationships/tags" Target="../tags/tag126.xml"/><Relationship Id="rId7" Type="http://schemas.openxmlformats.org/officeDocument/2006/relationships/tags" Target="../tags/tag125.xml"/><Relationship Id="rId6" Type="http://schemas.openxmlformats.org/officeDocument/2006/relationships/tags" Target="../tags/tag124.xml"/><Relationship Id="rId5" Type="http://schemas.openxmlformats.org/officeDocument/2006/relationships/tags" Target="../tags/tag123.xml"/><Relationship Id="rId4" Type="http://schemas.openxmlformats.org/officeDocument/2006/relationships/tags" Target="../tags/tag122.xml"/><Relationship Id="rId3" Type="http://schemas.openxmlformats.org/officeDocument/2006/relationships/tags" Target="../tags/tag121.xml"/><Relationship Id="rId2" Type="http://schemas.openxmlformats.org/officeDocument/2006/relationships/tags" Target="../tags/tag120.xml"/><Relationship Id="rId13" Type="http://schemas.openxmlformats.org/officeDocument/2006/relationships/slideLayout" Target="../slideLayouts/slideLayout15.xml"/><Relationship Id="rId12" Type="http://schemas.openxmlformats.org/officeDocument/2006/relationships/tags" Target="../tags/tag130.xml"/><Relationship Id="rId11" Type="http://schemas.openxmlformats.org/officeDocument/2006/relationships/tags" Target="../tags/tag129.xml"/><Relationship Id="rId10" Type="http://schemas.openxmlformats.org/officeDocument/2006/relationships/tags" Target="../tags/tag128.xml"/><Relationship Id="rId1" Type="http://schemas.openxmlformats.org/officeDocument/2006/relationships/tags" Target="../tags/tag1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9" Type="http://schemas.openxmlformats.org/officeDocument/2006/relationships/tags" Target="../tags/tag139.xml"/><Relationship Id="rId8" Type="http://schemas.openxmlformats.org/officeDocument/2006/relationships/tags" Target="../tags/tag138.xml"/><Relationship Id="rId7" Type="http://schemas.openxmlformats.org/officeDocument/2006/relationships/tags" Target="../tags/tag137.xml"/><Relationship Id="rId6" Type="http://schemas.openxmlformats.org/officeDocument/2006/relationships/tags" Target="../tags/tag136.xml"/><Relationship Id="rId5" Type="http://schemas.openxmlformats.org/officeDocument/2006/relationships/tags" Target="../tags/tag135.xml"/><Relationship Id="rId4" Type="http://schemas.openxmlformats.org/officeDocument/2006/relationships/tags" Target="../tags/tag134.xml"/><Relationship Id="rId3" Type="http://schemas.openxmlformats.org/officeDocument/2006/relationships/tags" Target="../tags/tag133.xml"/><Relationship Id="rId2" Type="http://schemas.openxmlformats.org/officeDocument/2006/relationships/tags" Target="../tags/tag132.xml"/><Relationship Id="rId13" Type="http://schemas.openxmlformats.org/officeDocument/2006/relationships/slideLayout" Target="../slideLayouts/slideLayout15.xml"/><Relationship Id="rId12" Type="http://schemas.openxmlformats.org/officeDocument/2006/relationships/tags" Target="../tags/tag142.xml"/><Relationship Id="rId11" Type="http://schemas.openxmlformats.org/officeDocument/2006/relationships/tags" Target="../tags/tag141.xml"/><Relationship Id="rId10" Type="http://schemas.openxmlformats.org/officeDocument/2006/relationships/tags" Target="../tags/tag140.xml"/><Relationship Id="rId1" Type="http://schemas.openxmlformats.org/officeDocument/2006/relationships/tags" Target="../tags/tag131.xml"/></Relationships>
</file>

<file path=ppt/slides/_rels/slide31.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146.xml"/><Relationship Id="rId3" Type="http://schemas.openxmlformats.org/officeDocument/2006/relationships/tags" Target="../tags/tag145.xml"/><Relationship Id="rId2" Type="http://schemas.openxmlformats.org/officeDocument/2006/relationships/tags" Target="../tags/tag144.xml"/><Relationship Id="rId1" Type="http://schemas.openxmlformats.org/officeDocument/2006/relationships/tags" Target="../tags/tag143.xml"/></Relationships>
</file>

<file path=ppt/slides/_rels/slide32.xml.rels><?xml version="1.0" encoding="UTF-8" standalone="yes"?>
<Relationships xmlns="http://schemas.openxmlformats.org/package/2006/relationships"><Relationship Id="rId6" Type="http://schemas.openxmlformats.org/officeDocument/2006/relationships/slideLayout" Target="../slideLayouts/slideLayout15.xml"/><Relationship Id="rId5" Type="http://schemas.openxmlformats.org/officeDocument/2006/relationships/image" Target="../media/image14.png"/><Relationship Id="rId4" Type="http://schemas.openxmlformats.org/officeDocument/2006/relationships/tags" Target="../tags/tag150.xml"/><Relationship Id="rId3" Type="http://schemas.openxmlformats.org/officeDocument/2006/relationships/tags" Target="../tags/tag149.xml"/><Relationship Id="rId2" Type="http://schemas.openxmlformats.org/officeDocument/2006/relationships/tags" Target="../tags/tag148.xml"/><Relationship Id="rId1" Type="http://schemas.openxmlformats.org/officeDocument/2006/relationships/tags" Target="../tags/tag147.xml"/></Relationships>
</file>

<file path=ppt/slides/_rels/slide33.xml.rels><?xml version="1.0" encoding="UTF-8" standalone="yes"?>
<Relationships xmlns="http://schemas.openxmlformats.org/package/2006/relationships"><Relationship Id="rId6" Type="http://schemas.openxmlformats.org/officeDocument/2006/relationships/slideLayout" Target="../slideLayouts/slideLayout15.xml"/><Relationship Id="rId5" Type="http://schemas.openxmlformats.org/officeDocument/2006/relationships/image" Target="../media/image15.png"/><Relationship Id="rId4" Type="http://schemas.openxmlformats.org/officeDocument/2006/relationships/tags" Target="../tags/tag154.xml"/><Relationship Id="rId3" Type="http://schemas.openxmlformats.org/officeDocument/2006/relationships/tags" Target="../tags/tag153.xml"/><Relationship Id="rId2" Type="http://schemas.openxmlformats.org/officeDocument/2006/relationships/tags" Target="../tags/tag152.xml"/><Relationship Id="rId1" Type="http://schemas.openxmlformats.org/officeDocument/2006/relationships/tags" Target="../tags/tag151.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9" name="文本框 8"/>
          <p:cNvSpPr txBox="1"/>
          <p:nvPr/>
        </p:nvSpPr>
        <p:spPr>
          <a:xfrm>
            <a:off x="2162175" y="1555750"/>
            <a:ext cx="6278880" cy="1753235"/>
          </a:xfrm>
          <a:prstGeom prst="rect">
            <a:avLst/>
          </a:prstGeom>
          <a:noFill/>
        </p:spPr>
        <p:txBody>
          <a:bodyPr wrap="square" rtlCol="0">
            <a:spAutoFit/>
          </a:bodyPr>
          <a:lstStyle/>
          <a:p>
            <a:pPr algn="ctr">
              <a:lnSpc>
                <a:spcPct val="150000"/>
              </a:lnSpc>
            </a:pPr>
            <a:r>
              <a:rPr lang="zh-CN" altLang="en-US" sz="72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卫生</a:t>
            </a:r>
            <a:r>
              <a:rPr lang="zh-CN" altLang="en-US" sz="72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法律法规</a:t>
            </a:r>
            <a:r>
              <a:rPr lang="zh-CN" altLang="en-US" sz="40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 </a:t>
            </a:r>
            <a:endParaRPr lang="zh-CN" altLang="en-US" sz="4000" b="1" dirty="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endParaRPr>
          </a:p>
        </p:txBody>
      </p:sp>
      <p:grpSp>
        <p:nvGrpSpPr>
          <p:cNvPr id="18" name="组合 17"/>
          <p:cNvGrpSpPr/>
          <p:nvPr/>
        </p:nvGrpSpPr>
        <p:grpSpPr>
          <a:xfrm>
            <a:off x="3898265" y="3695164"/>
            <a:ext cx="2689860" cy="566420"/>
            <a:chOff x="8046" y="6890"/>
            <a:chExt cx="3107" cy="892"/>
          </a:xfrm>
        </p:grpSpPr>
        <p:sp>
          <p:nvSpPr>
            <p:cNvPr id="4" name="圆角矩形 3"/>
            <p:cNvSpPr/>
            <p:nvPr/>
          </p:nvSpPr>
          <p:spPr>
            <a:xfrm>
              <a:off x="8046" y="6890"/>
              <a:ext cx="3107" cy="892"/>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7" name="文本框 16"/>
            <p:cNvSpPr txBox="1"/>
            <p:nvPr/>
          </p:nvSpPr>
          <p:spPr>
            <a:xfrm>
              <a:off x="8124" y="7004"/>
              <a:ext cx="2951" cy="725"/>
            </a:xfrm>
            <a:prstGeom prst="rect">
              <a:avLst/>
            </a:prstGeom>
            <a:noFill/>
          </p:spPr>
          <p:txBody>
            <a:bodyPr wrap="square" rtlCol="0">
              <a:spAutoFit/>
            </a:bodyPr>
            <a:lstStyle/>
            <a:p>
              <a:pPr algn="ctr"/>
              <a:r>
                <a:rPr lang="zh-CN" altLang="en-US" sz="2400">
                  <a:solidFill>
                    <a:schemeClr val="bg1"/>
                  </a:solidFill>
                  <a:latin typeface="黑体" panose="02010609060101010101" charset="-122"/>
                  <a:ea typeface="黑体" panose="02010609060101010101" charset="-122"/>
                  <a:cs typeface="黑体" panose="02010609060101010101" charset="-122"/>
                </a:rPr>
                <a:t>北京出版社</a:t>
              </a:r>
              <a:endParaRPr lang="zh-CN" altLang="en-US" sz="2400">
                <a:solidFill>
                  <a:schemeClr val="bg1"/>
                </a:solidFill>
                <a:latin typeface="黑体" panose="02010609060101010101" charset="-122"/>
                <a:ea typeface="黑体" panose="02010609060101010101" charset="-122"/>
                <a:cs typeface="黑体" panose="020106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2180" y="2757"/>
              <a:ext cx="10343" cy="6033"/>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中华人民共和国执业医师法》规定我国医师分为临床类别、口腔类别、公共卫生类别和中医类别（我国传统医学类别的统称，包括中医专业、中西医结合专业、民族医专业，下同）四个类别。并规定“国家实行医师资格考试制度”，这是我国首次将医师职业管理纳入法制化、规范化、科学化的轨道。同时，说明我国《执业医师法》对执业医师实施资格考试，是为了加强医师队伍建设，提高职业业务素质和保证与控制其合格数量；同时，也是与国际上对医师的管理制度接轨，便于更好地进行国际的人才和学术交流与合作。</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337947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一、医师资格考试</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4" name="图片 3"/>
          <p:cNvPicPr>
            <a:picLocks noChangeAspect="1"/>
          </p:cNvPicPr>
          <p:nvPr/>
        </p:nvPicPr>
        <p:blipFill>
          <a:blip r:embed="rId5"/>
          <a:srcRect r="7709"/>
          <a:stretch>
            <a:fillRect/>
          </a:stretch>
        </p:blipFill>
        <p:spPr>
          <a:xfrm>
            <a:off x="8166735" y="1604010"/>
            <a:ext cx="2752090" cy="41243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2300" y="3155"/>
              <a:ext cx="14266" cy="5378"/>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（一）医师资格考试的种类</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中华人民共和国执业医师法》第八条规定：“国家实行医师资格考试制度。医师资格考试分为执业医师资格考试和执业助理医师资格考试。医师资格统一考试的办法，由国务院卫生行政部门制定。医师资格考试由省级以上人民政府卫生行政部门组织实施。”执业医师资格考试和执业助理医师资格考试方式分为实践技能考试和医学综合笔试两部分。实践技能考试主要考查医师的实践能力和技能水平，由省级医师资格考试领导小组组织实施；医学综合笔试主要考查医师的专业理论知识水平，采取标准化考试方式并实行全国统一考卷，由原卫生部国家医学考试中心承担具体考试业务工作。</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337947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一、医师资格考试</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2180" y="2757"/>
              <a:ext cx="10343" cy="5378"/>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（二）医师资格考试的条件</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1. 参加执业医师资格考试的条件　我国《执业医师法》第九条规定：“具有下列条件之一的，可以参加执业医师资格考试：①具有高等学校医学专业本科以上学历，在执业医师指导下，在医疗、预防、保健机构中试用期满 1 年的；②取得执业助理医师执业证书后，具有高等学校医学专科学历，在医疗、预防、保健机构中工作满 2 年的；具有中等专业学校医学专业学历，在医疗、预防、保健机构中工作满 5 年的。”</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337947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一、医师资格考试</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4" name="图片 3"/>
          <p:cNvPicPr>
            <a:picLocks noChangeAspect="1"/>
          </p:cNvPicPr>
          <p:nvPr/>
        </p:nvPicPr>
        <p:blipFill>
          <a:blip r:embed="rId5"/>
          <a:srcRect r="7709"/>
          <a:stretch>
            <a:fillRect/>
          </a:stretch>
        </p:blipFill>
        <p:spPr>
          <a:xfrm>
            <a:off x="8166735" y="1604010"/>
            <a:ext cx="2752090" cy="41243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2179" y="2352"/>
              <a:ext cx="15233" cy="6542"/>
            </a:xfrm>
            <a:prstGeom prst="rect">
              <a:avLst/>
            </a:prstGeom>
            <a:noFill/>
          </p:spPr>
          <p:txBody>
            <a:bodyPr wrap="square" rtlCol="0">
              <a:spAutoFit/>
            </a:bodyPr>
            <a:lstStyle/>
            <a:p>
              <a:pPr indent="406400" algn="just" fontAlgn="auto">
                <a:lnSpc>
                  <a:spcPct val="150000"/>
                </a:lnSpc>
                <a:extLst>
                  <a:ext uri="{35155182-B16C-46BC-9424-99874614C6A1}">
                    <wpsdc:indentchars xmlns:wpsdc="http://www.wps.cn/officeDocument/2017/drawingmlCustomData" val="200" checksum="1740828767"/>
                  </a:ext>
                </a:extLst>
              </a:pPr>
              <a:r>
                <a:rPr lang="zh-CN" altLang="en-US" sz="1600" b="1">
                  <a:latin typeface="微软雅黑" panose="020B0503020204020204" charset="-122"/>
                  <a:ea typeface="微软雅黑" panose="020B0503020204020204" charset="-122"/>
                  <a:cs typeface="微软雅黑" panose="020B0503020204020204" charset="-122"/>
                </a:rPr>
                <a:t>2. 参加执业助理医师资格考试的条件　我国《执业医师法》第十条规定：“具有高等学校医学专科学历或者具有中等专业学校医学专业学历，在执业医师指导下，在医疗、预防、保健机构中试用期满 1 年的。可以参加执业助理医师资格考试。”</a:t>
              </a:r>
              <a:endParaRPr lang="zh-CN" altLang="en-US" sz="1600" b="1">
                <a:latin typeface="微软雅黑" panose="020B0503020204020204" charset="-122"/>
                <a:ea typeface="微软雅黑" panose="020B0503020204020204" charset="-122"/>
                <a:cs typeface="微软雅黑" panose="020B0503020204020204" charset="-122"/>
              </a:endParaRPr>
            </a:p>
            <a:p>
              <a:pPr indent="406400" algn="just" fontAlgn="auto">
                <a:lnSpc>
                  <a:spcPct val="150000"/>
                </a:lnSpc>
                <a:extLst>
                  <a:ext uri="{35155182-B16C-46BC-9424-99874614C6A1}">
                    <wpsdc:indentchars xmlns:wpsdc="http://www.wps.cn/officeDocument/2017/drawingmlCustomData" val="200" checksum="1740828767"/>
                  </a:ext>
                </a:extLst>
              </a:pPr>
              <a:r>
                <a:rPr lang="zh-CN" altLang="en-US" sz="1600" b="1">
                  <a:latin typeface="微软雅黑" panose="020B0503020204020204" charset="-122"/>
                  <a:ea typeface="微软雅黑" panose="020B0503020204020204" charset="-122"/>
                  <a:cs typeface="微软雅黑" panose="020B0503020204020204" charset="-122"/>
                </a:rPr>
                <a:t>3. 其他参加医师资格考试的条件 </a:t>
              </a:r>
              <a:endParaRPr lang="zh-CN" altLang="en-US" sz="1600" b="1">
                <a:latin typeface="微软雅黑" panose="020B0503020204020204" charset="-122"/>
                <a:ea typeface="微软雅黑" panose="020B0503020204020204" charset="-122"/>
                <a:cs typeface="微软雅黑" panose="020B0503020204020204" charset="-122"/>
              </a:endParaRPr>
            </a:p>
            <a:p>
              <a:pPr indent="406400" algn="just" fontAlgn="auto">
                <a:lnSpc>
                  <a:spcPct val="150000"/>
                </a:lnSpc>
                <a:extLst>
                  <a:ext uri="{35155182-B16C-46BC-9424-99874614C6A1}">
                    <wpsdc:indentchars xmlns:wpsdc="http://www.wps.cn/officeDocument/2017/drawingmlCustomData" val="200" checksum="1740828767"/>
                  </a:ext>
                </a:extLst>
              </a:pPr>
              <a:r>
                <a:rPr lang="zh-CN" altLang="en-US" sz="1600" b="1">
                  <a:latin typeface="微软雅黑" panose="020B0503020204020204" charset="-122"/>
                  <a:ea typeface="微软雅黑" panose="020B0503020204020204" charset="-122"/>
                  <a:cs typeface="微软雅黑" panose="020B0503020204020204" charset="-122"/>
                </a:rPr>
                <a:t>（1）以师承方式学习传统医学满 3 年或者经多年实践医术确有专长的，经县级以上卫生行政部门确定的传统医学专业组织或者医疗、预防、保健机构考核合格并推荐，可以参加执业医师资格考试或者执业助理医师资格考试。</a:t>
              </a:r>
              <a:endParaRPr lang="zh-CN" altLang="en-US" sz="1600" b="1">
                <a:latin typeface="微软雅黑" panose="020B0503020204020204" charset="-122"/>
                <a:ea typeface="微软雅黑" panose="020B0503020204020204" charset="-122"/>
                <a:cs typeface="微软雅黑" panose="020B0503020204020204" charset="-122"/>
              </a:endParaRPr>
            </a:p>
            <a:p>
              <a:pPr indent="406400" algn="just" fontAlgn="auto">
                <a:lnSpc>
                  <a:spcPct val="150000"/>
                </a:lnSpc>
                <a:extLst>
                  <a:ext uri="{35155182-B16C-46BC-9424-99874614C6A1}">
                    <wpsdc:indentchars xmlns:wpsdc="http://www.wps.cn/officeDocument/2017/drawingmlCustomData" val="200" checksum="1740828767"/>
                  </a:ext>
                </a:extLst>
              </a:pPr>
              <a:r>
                <a:rPr lang="zh-CN" altLang="en-US" sz="1600" b="1">
                  <a:latin typeface="微软雅黑" panose="020B0503020204020204" charset="-122"/>
                  <a:ea typeface="微软雅黑" panose="020B0503020204020204" charset="-122"/>
                  <a:cs typeface="微软雅黑" panose="020B0503020204020204" charset="-122"/>
                </a:rPr>
                <a:t>（2）在乡村医疗卫生机构中向村民提供预防、保健和一般医疗服务的乡村医生，符合执业医师法有关规定的，可以参加医师资格考试。《乡村医生从业管理条例》第七条规定：“鼓励符合条件的乡村医生申请参加国家医师资格考试。”</a:t>
              </a:r>
              <a:endParaRPr lang="zh-CN" altLang="en-US" sz="1600" b="1">
                <a:latin typeface="微软雅黑" panose="020B0503020204020204" charset="-122"/>
                <a:ea typeface="微软雅黑" panose="020B0503020204020204" charset="-122"/>
                <a:cs typeface="微软雅黑" panose="020B0503020204020204" charset="-122"/>
              </a:endParaRPr>
            </a:p>
            <a:p>
              <a:pPr indent="406400" algn="just" fontAlgn="auto">
                <a:lnSpc>
                  <a:spcPct val="150000"/>
                </a:lnSpc>
                <a:extLst>
                  <a:ext uri="{35155182-B16C-46BC-9424-99874614C6A1}">
                    <wpsdc:indentchars xmlns:wpsdc="http://www.wps.cn/officeDocument/2017/drawingmlCustomData" val="200" checksum="1740828767"/>
                  </a:ext>
                </a:extLst>
              </a:pPr>
              <a:r>
                <a:rPr lang="zh-CN" altLang="en-US" sz="1600" b="1">
                  <a:latin typeface="微软雅黑" panose="020B0503020204020204" charset="-122"/>
                  <a:ea typeface="微软雅黑" panose="020B0503020204020204" charset="-122"/>
                  <a:cs typeface="微软雅黑" panose="020B0503020204020204" charset="-122"/>
                </a:rPr>
                <a:t>（3）军队人员具有《执业医师法》第九条、第十条规定的条件的，可以参加医师资格考试。</a:t>
              </a:r>
              <a:endParaRPr lang="zh-CN" altLang="en-US" sz="1600" b="1">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337947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一、医师资格考试</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2165" y="3155"/>
              <a:ext cx="8382" cy="5378"/>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中华人民共和国执业医师法》第十三条规定：“国家实行医师执业注册制度。取得医师资格的，可以向所在地县级以上人民政府卫生行政部门申请注册。”医师执业注册制度是卫生行政主管部门对已取得执业医师资格或者执业助理医师资格并申请执业注册者进行审查后，予以注册并允许其从事医师执业活动的法律制度。未经注册取得《医师执业证书》者，不得从事医疗、预防、保健活动。</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337947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二、医师执业注册</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5" name="图片 4"/>
          <p:cNvPicPr>
            <a:picLocks noChangeAspect="1"/>
          </p:cNvPicPr>
          <p:nvPr/>
        </p:nvPicPr>
        <p:blipFill>
          <a:blip r:embed="rId5"/>
          <a:stretch>
            <a:fillRect/>
          </a:stretch>
        </p:blipFill>
        <p:spPr>
          <a:xfrm>
            <a:off x="7133590" y="1924685"/>
            <a:ext cx="3368675" cy="3572510"/>
          </a:xfrm>
          <a:prstGeom prst="roundRect">
            <a:avLst/>
          </a:prstGeom>
        </p:spPr>
      </p:pic>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1602740" y="1847215"/>
            <a:ext cx="8700770" cy="2122805"/>
          </a:xfrm>
          <a:prstGeom prst="rect">
            <a:avLst/>
          </a:prstGeom>
          <a:noFill/>
          <a:ln>
            <a:noFill/>
          </a:ln>
        </p:spPr>
        <p:txBody>
          <a:bodyPr wrap="square" rtlCol="0" anchor="t">
            <a:spAutoFit/>
          </a:bodyPr>
          <a:lstStyle/>
          <a:p>
            <a:pPr algn="ctr"/>
            <a:r>
              <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第三节</a:t>
            </a:r>
            <a:endParaRPr lang="zh-CN" altLang="en-US" sz="66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医师执业规则</a:t>
            </a:r>
            <a:endPar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789" y="2326"/>
              <a:ext cx="10307" cy="6687"/>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我国《执业医师法》第二十一条规定：“医师在执业活动中享有下列权利：①在注册的执业范围内，进行医学诊察、疾病调查、医学处置、出具相应的医学证明文件，选择合理的医疗、预防、保健方案；②按照国务院卫生行政部门规定的标准，获得与本人执业活动相当的医疗设备基本条件；③从事医学研究、学术交流，参加专业学术团体；④参加专业培训，接受继续医学教育；⑤在执业活动中，人格尊严、人身安全不受侵犯；⑥获取工资报酬和津贴，享受国家规定的福利待遇；⑦对所在机构的医疗、预防、保健工作和卫生行政部门的工作提出意见和建议，依法参与所在机构的民主管理。</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一、医师执业的权利</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5" name="图片 4"/>
          <p:cNvPicPr>
            <a:picLocks noChangeAspect="1"/>
          </p:cNvPicPr>
          <p:nvPr/>
        </p:nvPicPr>
        <p:blipFill>
          <a:blip r:embed="rId5"/>
          <a:stretch>
            <a:fillRect/>
          </a:stretch>
        </p:blipFill>
        <p:spPr>
          <a:xfrm>
            <a:off x="7881620" y="1642745"/>
            <a:ext cx="3368675" cy="3572510"/>
          </a:xfrm>
          <a:prstGeom prst="roundRect">
            <a:avLst/>
          </a:prstGeom>
        </p:spPr>
      </p:pic>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774" y="3038"/>
              <a:ext cx="8420" cy="4724"/>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我国《执业医师法》第二十二条规定：“医师在执业活动中履行下列义务：①遵守法律、法规，遵守技术操作规范；②树立敬业精神，遵守职业道德，履行医师职责，尽职尽责为患者服务；③关心、爱护、尊重患者，保护患者的隐私；④努力钻研业务，更新知识，提高专业技术水平；⑤宣传卫生保健知识，对患者进行健康教育。”</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二、医师执业的义务</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4" name="图片 3"/>
          <p:cNvPicPr>
            <a:picLocks noChangeAspect="1"/>
          </p:cNvPicPr>
          <p:nvPr/>
        </p:nvPicPr>
        <p:blipFill>
          <a:blip r:embed="rId5"/>
          <a:stretch>
            <a:fillRect/>
          </a:stretch>
        </p:blipFill>
        <p:spPr>
          <a:xfrm>
            <a:off x="6766560" y="2008505"/>
            <a:ext cx="3796030" cy="34099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2016" y="2704"/>
              <a:ext cx="15637" cy="6033"/>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我国《执业医师法》第二十三条至第三十条规定了执业医师的其他规则如下：①医师实施医疗、预防、保健措施，签署有关医学证明文件，必须亲自诊察、调查，并按照规定及时填写医学文书，不得隐匿、伪造或者销毁医学文书及有关资料。医师不得出具与自己执业范围无关或执业类别不相符的医学证明文件；②对危急患者，医师应当采取紧急措施进行诊治，不得拒绝急救处置；③医师应当使用经国家有关部门批准使用的药品、消毒药剂和医疗器械，除正当诊断治疗外，不得使用麻醉药品、医疗用毒性药品、精神药品和放射性药品；④医师应当如实向患者或者其家属介绍病情，但应注意避免对患者产生不利后果。医师进行实验性临床医疗，应当经医院批准并征得患者本人或者其家属同意；⑤医师不得利用职务之便，索取、非法收受患者财物或者牟取其他不正当利益；</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二、医师执业的义务</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2076" y="3686"/>
              <a:ext cx="15637" cy="4070"/>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⑥遇有自然灾害、传染病流行、突发重大伤亡事故及其他严重威胁人民生命健康的紧急情况时，医师应当服从县级以上人民政府卫生行政部门的调遣；⑦医师发生医疗事故或者发现传染病疫情时，应当按照有关规定及时向所在机构或者卫生行政部门报告。医师发现患者涉嫌伤害事件或非正常死亡时，应当按照有关规定向有关部门报告；⑧执业助理医师应当在执业医师的指导下，在医疗、预防、保健机构中按照其执业类别执业。在乡、民族乡、镇的医疗、预防、保健机构中工作的执业助理医师，可以根据医疗诊治的情况和需要，独立从事一般的执业活动。</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二、医师执业的义务</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9784873da7d5dd939555a422eff551ceed9e77a644dba-7A8xtg"/>
          <p:cNvPicPr>
            <a:picLocks noChangeAspect="1"/>
          </p:cNvPicPr>
          <p:nvPr/>
        </p:nvPicPr>
        <p:blipFill>
          <a:blip r:embed="rId1"/>
          <a:srcRect l="12780" t="2600" r="33949" b="13746"/>
          <a:stretch>
            <a:fillRect/>
          </a:stretch>
        </p:blipFill>
        <p:spPr>
          <a:xfrm>
            <a:off x="-15875" y="19685"/>
            <a:ext cx="3674110" cy="6865620"/>
          </a:xfrm>
          <a:prstGeom prst="rect">
            <a:avLst/>
          </a:prstGeom>
        </p:spPr>
      </p:pic>
      <p:sp>
        <p:nvSpPr>
          <p:cNvPr id="3" name="矩形 2"/>
          <p:cNvSpPr/>
          <p:nvPr/>
        </p:nvSpPr>
        <p:spPr>
          <a:xfrm>
            <a:off x="109855" y="132715"/>
            <a:ext cx="3422650" cy="6640195"/>
          </a:xfrm>
          <a:prstGeom prst="rect">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984250" y="1511935"/>
            <a:ext cx="1452880" cy="3046095"/>
          </a:xfrm>
          <a:prstGeom prst="rect">
            <a:avLst/>
          </a:prstGeom>
          <a:noFill/>
        </p:spPr>
        <p:txBody>
          <a:bodyPr wrap="square" rtlCol="0">
            <a:spAutoFit/>
          </a:bodyPr>
          <a:lstStyle/>
          <a:p>
            <a:r>
              <a:rPr lang="zh-CN" altLang="en-US" sz="9600" b="1">
                <a:solidFill>
                  <a:srgbClr val="5A84AF"/>
                </a:solidFill>
                <a:latin typeface="黑体" panose="02010609060101010101" charset="-122"/>
                <a:ea typeface="黑体" panose="02010609060101010101" charset="-122"/>
              </a:rPr>
              <a:t>目</a:t>
            </a:r>
            <a:endParaRPr lang="zh-CN" altLang="en-US" sz="9600" b="1">
              <a:solidFill>
                <a:srgbClr val="5A84AF"/>
              </a:solidFill>
              <a:latin typeface="黑体" panose="02010609060101010101" charset="-122"/>
              <a:ea typeface="黑体" panose="02010609060101010101" charset="-122"/>
            </a:endParaRPr>
          </a:p>
          <a:p>
            <a:r>
              <a:rPr lang="zh-CN" altLang="en-US" sz="9600" b="1">
                <a:solidFill>
                  <a:srgbClr val="5A84AF"/>
                </a:solidFill>
                <a:latin typeface="黑体" panose="02010609060101010101" charset="-122"/>
                <a:ea typeface="黑体" panose="02010609060101010101" charset="-122"/>
              </a:rPr>
              <a:t>录</a:t>
            </a:r>
            <a:endParaRPr lang="zh-CN" altLang="en-US" sz="9600" b="1">
              <a:solidFill>
                <a:srgbClr val="5A84AF"/>
              </a:solidFill>
              <a:latin typeface="黑体" panose="02010609060101010101" charset="-122"/>
              <a:ea typeface="黑体" panose="02010609060101010101" charset="-122"/>
            </a:endParaRPr>
          </a:p>
        </p:txBody>
      </p:sp>
      <p:grpSp>
        <p:nvGrpSpPr>
          <p:cNvPr id="17" name="组合 16"/>
          <p:cNvGrpSpPr/>
          <p:nvPr/>
        </p:nvGrpSpPr>
        <p:grpSpPr>
          <a:xfrm>
            <a:off x="3968022" y="444232"/>
            <a:ext cx="3498580" cy="540000"/>
            <a:chOff x="1397186" y="3857714"/>
            <a:chExt cx="4055189" cy="549605"/>
          </a:xfrm>
        </p:grpSpPr>
        <p:sp>
          <p:nvSpPr>
            <p:cNvPr id="54"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a:t>
              </a:r>
              <a:r>
                <a:rPr lang="zh-CN" altLang="en-US" sz="1800" dirty="0" smtClean="0">
                  <a:solidFill>
                    <a:schemeClr val="bg1"/>
                  </a:solidFill>
                  <a:uFillTx/>
                  <a:latin typeface="华文细黑" panose="02010600040101010101" charset="-122"/>
                  <a:ea typeface="字魂70号-灵悦黑体"/>
                  <a:sym typeface="华文细黑" panose="02010600040101010101" charset="-122"/>
                </a:rPr>
                <a:t>一章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55" name="矩形 54"/>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rPr>
                <a:t>绪论</a:t>
              </a:r>
              <a:endPar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18" name="组合 17"/>
          <p:cNvGrpSpPr/>
          <p:nvPr/>
        </p:nvGrpSpPr>
        <p:grpSpPr>
          <a:xfrm>
            <a:off x="7990570" y="444232"/>
            <a:ext cx="3698922" cy="540000"/>
            <a:chOff x="1397186" y="3857714"/>
            <a:chExt cx="4225649" cy="549605"/>
          </a:xfrm>
        </p:grpSpPr>
        <p:sp>
          <p:nvSpPr>
            <p:cNvPr id="20"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第二章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1" name="矩形 20"/>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中国</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卫生法律法规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3" name="组合 22"/>
          <p:cNvGrpSpPr/>
          <p:nvPr/>
        </p:nvGrpSpPr>
        <p:grpSpPr>
          <a:xfrm>
            <a:off x="3968022" y="1353807"/>
            <a:ext cx="3498580" cy="540000"/>
            <a:chOff x="1397186" y="3857714"/>
            <a:chExt cx="4225649" cy="549605"/>
          </a:xfrm>
        </p:grpSpPr>
        <p:sp>
          <p:nvSpPr>
            <p:cNvPr id="24"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第三章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5" name="矩形 24"/>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医学</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社会组织法律法规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6" name="组合 25"/>
          <p:cNvGrpSpPr/>
          <p:nvPr/>
        </p:nvGrpSpPr>
        <p:grpSpPr>
          <a:xfrm>
            <a:off x="7990570" y="1353807"/>
            <a:ext cx="3698922" cy="540000"/>
            <a:chOff x="1397186" y="3857714"/>
            <a:chExt cx="4055189" cy="549605"/>
          </a:xfrm>
        </p:grpSpPr>
        <p:sp>
          <p:nvSpPr>
            <p:cNvPr id="27"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第四章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8" name="矩形 27"/>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医疗</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机构管理法律法规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9" name="组合 28"/>
          <p:cNvGrpSpPr/>
          <p:nvPr/>
        </p:nvGrpSpPr>
        <p:grpSpPr>
          <a:xfrm>
            <a:off x="3968022" y="2271878"/>
            <a:ext cx="3498580" cy="540000"/>
            <a:chOff x="1397186" y="3857714"/>
            <a:chExt cx="4055189" cy="549605"/>
          </a:xfrm>
        </p:grpSpPr>
        <p:sp>
          <p:nvSpPr>
            <p:cNvPr id="31"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第五章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3" name="矩形 32"/>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护士</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管理法律制度</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34" name="组合 33"/>
          <p:cNvGrpSpPr/>
          <p:nvPr/>
        </p:nvGrpSpPr>
        <p:grpSpPr>
          <a:xfrm>
            <a:off x="7990570" y="2271878"/>
            <a:ext cx="3698922" cy="540000"/>
            <a:chOff x="1397186" y="3857714"/>
            <a:chExt cx="4225649" cy="549605"/>
          </a:xfrm>
        </p:grpSpPr>
        <p:sp>
          <p:nvSpPr>
            <p:cNvPr id="35"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第六章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6" name="矩形 35"/>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护理</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法律关系</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37" name="组合 36"/>
          <p:cNvGrpSpPr/>
          <p:nvPr/>
        </p:nvGrpSpPr>
        <p:grpSpPr>
          <a:xfrm>
            <a:off x="7990570" y="3201277"/>
            <a:ext cx="3698922" cy="540000"/>
            <a:chOff x="1397186" y="3857714"/>
            <a:chExt cx="4055189" cy="549605"/>
          </a:xfrm>
        </p:grpSpPr>
        <p:sp>
          <p:nvSpPr>
            <p:cNvPr id="38"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第八章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9" name="矩形 38"/>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执</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业医师法律法规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0" name="组合 39"/>
          <p:cNvGrpSpPr/>
          <p:nvPr/>
        </p:nvGrpSpPr>
        <p:grpSpPr>
          <a:xfrm>
            <a:off x="4008027" y="3201277"/>
            <a:ext cx="3498580" cy="540000"/>
            <a:chOff x="1397186" y="3857714"/>
            <a:chExt cx="4225649" cy="549605"/>
          </a:xfrm>
        </p:grpSpPr>
        <p:sp>
          <p:nvSpPr>
            <p:cNvPr id="41"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第七章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42" name="矩形 41"/>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护理</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行为法律风险管理制度</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3" name="组合 42"/>
          <p:cNvGrpSpPr/>
          <p:nvPr/>
        </p:nvGrpSpPr>
        <p:grpSpPr>
          <a:xfrm>
            <a:off x="3989612" y="4091547"/>
            <a:ext cx="3498580" cy="540000"/>
            <a:chOff x="1397186" y="3857714"/>
            <a:chExt cx="4055189" cy="549605"/>
          </a:xfrm>
        </p:grpSpPr>
        <p:sp>
          <p:nvSpPr>
            <p:cNvPr id="44"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第九章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45" name="矩形 44"/>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药品管理法律法规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 name="组合 3"/>
          <p:cNvGrpSpPr/>
          <p:nvPr/>
        </p:nvGrpSpPr>
        <p:grpSpPr>
          <a:xfrm>
            <a:off x="7990570" y="4091547"/>
            <a:ext cx="3698922" cy="540000"/>
            <a:chOff x="1397186" y="3857714"/>
            <a:chExt cx="4225649" cy="549605"/>
          </a:xfrm>
        </p:grpSpPr>
        <p:sp>
          <p:nvSpPr>
            <p:cNvPr id="5"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6" name="矩形 5"/>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突发</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公共卫生事件与灾害事故应急处理法律法规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7" name="组合 6"/>
          <p:cNvGrpSpPr/>
          <p:nvPr/>
        </p:nvGrpSpPr>
        <p:grpSpPr>
          <a:xfrm>
            <a:off x="7990570" y="4981817"/>
            <a:ext cx="3698922" cy="540000"/>
            <a:chOff x="1397186" y="3857714"/>
            <a:chExt cx="4055189" cy="549605"/>
          </a:xfrm>
        </p:grpSpPr>
        <p:sp>
          <p:nvSpPr>
            <p:cNvPr id="8"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二章</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10" name="矩形 9"/>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献血</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11" name="组合 10"/>
          <p:cNvGrpSpPr/>
          <p:nvPr/>
        </p:nvGrpSpPr>
        <p:grpSpPr>
          <a:xfrm>
            <a:off x="4008027" y="4981817"/>
            <a:ext cx="3498580" cy="540000"/>
            <a:chOff x="1397186" y="3857714"/>
            <a:chExt cx="4225649" cy="549605"/>
          </a:xfrm>
        </p:grpSpPr>
        <p:sp>
          <p:nvSpPr>
            <p:cNvPr id="12"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一章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13" name="矩形 12"/>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传染病</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防治法律法规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52" name="组合 51"/>
          <p:cNvGrpSpPr/>
          <p:nvPr/>
        </p:nvGrpSpPr>
        <p:grpSpPr>
          <a:xfrm>
            <a:off x="3989612" y="5904616"/>
            <a:ext cx="3498580" cy="540000"/>
            <a:chOff x="1397186" y="3857714"/>
            <a:chExt cx="4055189" cy="549605"/>
          </a:xfrm>
        </p:grpSpPr>
        <p:sp>
          <p:nvSpPr>
            <p:cNvPr id="53"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三章</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56" name="矩形 55"/>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中医药</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57" name="组合 56"/>
          <p:cNvGrpSpPr/>
          <p:nvPr/>
        </p:nvGrpSpPr>
        <p:grpSpPr>
          <a:xfrm>
            <a:off x="7990570" y="5904616"/>
            <a:ext cx="3698922" cy="540000"/>
            <a:chOff x="1397186" y="3857714"/>
            <a:chExt cx="4225649" cy="549605"/>
          </a:xfrm>
        </p:grpSpPr>
        <p:sp>
          <p:nvSpPr>
            <p:cNvPr id="58"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四章</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59" name="矩形 58"/>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母</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婴保健法律法规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2000"/>
                                        <p:tgtEl>
                                          <p:spTgt spid="9"/>
                                        </p:tgtEl>
                                      </p:cBhvr>
                                    </p:animEffect>
                                  </p:childTnLst>
                                </p:cTn>
                              </p:par>
                            </p:childTnLst>
                          </p:cTn>
                        </p:par>
                        <p:par>
                          <p:cTn id="8" fill="hold">
                            <p:stCondLst>
                              <p:cond delay="2000"/>
                            </p:stCondLst>
                            <p:childTnLst>
                              <p:par>
                                <p:cTn id="9" presetID="1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p:tgtEl>
                                          <p:spTgt spid="17"/>
                                        </p:tgtEl>
                                        <p:attrNameLst>
                                          <p:attrName>ppt_x</p:attrName>
                                        </p:attrNameLst>
                                      </p:cBhvr>
                                      <p:tavLst>
                                        <p:tav tm="0">
                                          <p:val>
                                            <p:strVal val="#ppt_x-#ppt_w*1.125000"/>
                                          </p:val>
                                        </p:tav>
                                        <p:tav tm="100000">
                                          <p:val>
                                            <p:strVal val="#ppt_x"/>
                                          </p:val>
                                        </p:tav>
                                      </p:tavLst>
                                    </p:anim>
                                    <p:animEffect transition="in" filter="wipe(right)">
                                      <p:cBhvr>
                                        <p:cTn id="12" dur="500"/>
                                        <p:tgtEl>
                                          <p:spTgt spid="17"/>
                                        </p:tgtEl>
                                      </p:cBhvr>
                                    </p:animEffect>
                                  </p:childTnLst>
                                </p:cTn>
                              </p:par>
                            </p:childTnLst>
                          </p:cTn>
                        </p:par>
                        <p:par>
                          <p:cTn id="13" fill="hold">
                            <p:stCondLst>
                              <p:cond delay="2500"/>
                            </p:stCondLst>
                            <p:childTnLst>
                              <p:par>
                                <p:cTn id="14" presetID="12" presetClass="entr" presetSubtype="8"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p:tgtEl>
                                          <p:spTgt spid="18"/>
                                        </p:tgtEl>
                                        <p:attrNameLst>
                                          <p:attrName>ppt_x</p:attrName>
                                        </p:attrNameLst>
                                      </p:cBhvr>
                                      <p:tavLst>
                                        <p:tav tm="0">
                                          <p:val>
                                            <p:strVal val="#ppt_x-#ppt_w*1.125000"/>
                                          </p:val>
                                        </p:tav>
                                        <p:tav tm="100000">
                                          <p:val>
                                            <p:strVal val="#ppt_x"/>
                                          </p:val>
                                        </p:tav>
                                      </p:tavLst>
                                    </p:anim>
                                    <p:animEffect transition="in" filter="wipe(right)">
                                      <p:cBhvr>
                                        <p:cTn id="17" dur="500"/>
                                        <p:tgtEl>
                                          <p:spTgt spid="18"/>
                                        </p:tgtEl>
                                      </p:cBhvr>
                                    </p:animEffect>
                                  </p:childTnLst>
                                </p:cTn>
                              </p:par>
                            </p:childTnLst>
                          </p:cTn>
                        </p:par>
                        <p:par>
                          <p:cTn id="18" fill="hold">
                            <p:stCondLst>
                              <p:cond delay="3000"/>
                            </p:stCondLst>
                            <p:childTnLst>
                              <p:par>
                                <p:cTn id="19" presetID="12" presetClass="entr" presetSubtype="8"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p:tgtEl>
                                          <p:spTgt spid="23"/>
                                        </p:tgtEl>
                                        <p:attrNameLst>
                                          <p:attrName>ppt_x</p:attrName>
                                        </p:attrNameLst>
                                      </p:cBhvr>
                                      <p:tavLst>
                                        <p:tav tm="0">
                                          <p:val>
                                            <p:strVal val="#ppt_x-#ppt_w*1.125000"/>
                                          </p:val>
                                        </p:tav>
                                        <p:tav tm="100000">
                                          <p:val>
                                            <p:strVal val="#ppt_x"/>
                                          </p:val>
                                        </p:tav>
                                      </p:tavLst>
                                    </p:anim>
                                    <p:animEffect transition="in" filter="wipe(right)">
                                      <p:cBhvr>
                                        <p:cTn id="22" dur="500"/>
                                        <p:tgtEl>
                                          <p:spTgt spid="23"/>
                                        </p:tgtEl>
                                      </p:cBhvr>
                                    </p:animEffect>
                                  </p:childTnLst>
                                </p:cTn>
                              </p:par>
                            </p:childTnLst>
                          </p:cTn>
                        </p:par>
                        <p:par>
                          <p:cTn id="23" fill="hold">
                            <p:stCondLst>
                              <p:cond delay="3500"/>
                            </p:stCondLst>
                            <p:childTnLst>
                              <p:par>
                                <p:cTn id="24" presetID="12" presetClass="entr" presetSubtype="8"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p:tgtEl>
                                          <p:spTgt spid="26"/>
                                        </p:tgtEl>
                                        <p:attrNameLst>
                                          <p:attrName>ppt_x</p:attrName>
                                        </p:attrNameLst>
                                      </p:cBhvr>
                                      <p:tavLst>
                                        <p:tav tm="0">
                                          <p:val>
                                            <p:strVal val="#ppt_x-#ppt_w*1.125000"/>
                                          </p:val>
                                        </p:tav>
                                        <p:tav tm="100000">
                                          <p:val>
                                            <p:strVal val="#ppt_x"/>
                                          </p:val>
                                        </p:tav>
                                      </p:tavLst>
                                    </p:anim>
                                    <p:animEffect transition="in" filter="wipe(right)">
                                      <p:cBhvr>
                                        <p:cTn id="27" dur="500"/>
                                        <p:tgtEl>
                                          <p:spTgt spid="26"/>
                                        </p:tgtEl>
                                      </p:cBhvr>
                                    </p:animEffect>
                                  </p:childTnLst>
                                </p:cTn>
                              </p:par>
                            </p:childTnLst>
                          </p:cTn>
                        </p:par>
                        <p:par>
                          <p:cTn id="28" fill="hold">
                            <p:stCondLst>
                              <p:cond delay="4000"/>
                            </p:stCondLst>
                            <p:childTnLst>
                              <p:par>
                                <p:cTn id="29" presetID="12" presetClass="entr" presetSubtype="8"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p:tgtEl>
                                          <p:spTgt spid="29"/>
                                        </p:tgtEl>
                                        <p:attrNameLst>
                                          <p:attrName>ppt_x</p:attrName>
                                        </p:attrNameLst>
                                      </p:cBhvr>
                                      <p:tavLst>
                                        <p:tav tm="0">
                                          <p:val>
                                            <p:strVal val="#ppt_x-#ppt_w*1.125000"/>
                                          </p:val>
                                        </p:tav>
                                        <p:tav tm="100000">
                                          <p:val>
                                            <p:strVal val="#ppt_x"/>
                                          </p:val>
                                        </p:tav>
                                      </p:tavLst>
                                    </p:anim>
                                    <p:animEffect transition="in" filter="wipe(right)">
                                      <p:cBhvr>
                                        <p:cTn id="32" dur="500"/>
                                        <p:tgtEl>
                                          <p:spTgt spid="29"/>
                                        </p:tgtEl>
                                      </p:cBhvr>
                                    </p:animEffect>
                                  </p:childTnLst>
                                </p:cTn>
                              </p:par>
                            </p:childTnLst>
                          </p:cTn>
                        </p:par>
                        <p:par>
                          <p:cTn id="33" fill="hold">
                            <p:stCondLst>
                              <p:cond delay="4500"/>
                            </p:stCondLst>
                            <p:childTnLst>
                              <p:par>
                                <p:cTn id="34" presetID="12" presetClass="entr" presetSubtype="8" fill="hold" nodeType="after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p:tgtEl>
                                          <p:spTgt spid="34"/>
                                        </p:tgtEl>
                                        <p:attrNameLst>
                                          <p:attrName>ppt_x</p:attrName>
                                        </p:attrNameLst>
                                      </p:cBhvr>
                                      <p:tavLst>
                                        <p:tav tm="0">
                                          <p:val>
                                            <p:strVal val="#ppt_x-#ppt_w*1.125000"/>
                                          </p:val>
                                        </p:tav>
                                        <p:tav tm="100000">
                                          <p:val>
                                            <p:strVal val="#ppt_x"/>
                                          </p:val>
                                        </p:tav>
                                      </p:tavLst>
                                    </p:anim>
                                    <p:animEffect transition="in" filter="wipe(right)">
                                      <p:cBhvr>
                                        <p:cTn id="37" dur="500"/>
                                        <p:tgtEl>
                                          <p:spTgt spid="34"/>
                                        </p:tgtEl>
                                      </p:cBhvr>
                                    </p:animEffect>
                                  </p:childTnLst>
                                </p:cTn>
                              </p:par>
                            </p:childTnLst>
                          </p:cTn>
                        </p:par>
                        <p:par>
                          <p:cTn id="38" fill="hold">
                            <p:stCondLst>
                              <p:cond delay="5000"/>
                            </p:stCondLst>
                            <p:childTnLst>
                              <p:par>
                                <p:cTn id="39" presetID="12" presetClass="entr" presetSubtype="8"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p:tgtEl>
                                          <p:spTgt spid="40"/>
                                        </p:tgtEl>
                                        <p:attrNameLst>
                                          <p:attrName>ppt_x</p:attrName>
                                        </p:attrNameLst>
                                      </p:cBhvr>
                                      <p:tavLst>
                                        <p:tav tm="0">
                                          <p:val>
                                            <p:strVal val="#ppt_x-#ppt_w*1.125000"/>
                                          </p:val>
                                        </p:tav>
                                        <p:tav tm="100000">
                                          <p:val>
                                            <p:strVal val="#ppt_x"/>
                                          </p:val>
                                        </p:tav>
                                      </p:tavLst>
                                    </p:anim>
                                    <p:animEffect transition="in" filter="wipe(right)">
                                      <p:cBhvr>
                                        <p:cTn id="42" dur="500"/>
                                        <p:tgtEl>
                                          <p:spTgt spid="40"/>
                                        </p:tgtEl>
                                      </p:cBhvr>
                                    </p:animEffect>
                                  </p:childTnLst>
                                </p:cTn>
                              </p:par>
                            </p:childTnLst>
                          </p:cTn>
                        </p:par>
                        <p:par>
                          <p:cTn id="43" fill="hold">
                            <p:stCondLst>
                              <p:cond delay="5500"/>
                            </p:stCondLst>
                            <p:childTnLst>
                              <p:par>
                                <p:cTn id="44" presetID="12" presetClass="entr" presetSubtype="8" fill="hold" nodeType="after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additive="base">
                                        <p:cTn id="46" dur="500"/>
                                        <p:tgtEl>
                                          <p:spTgt spid="37"/>
                                        </p:tgtEl>
                                        <p:attrNameLst>
                                          <p:attrName>ppt_x</p:attrName>
                                        </p:attrNameLst>
                                      </p:cBhvr>
                                      <p:tavLst>
                                        <p:tav tm="0">
                                          <p:val>
                                            <p:strVal val="#ppt_x-#ppt_w*1.125000"/>
                                          </p:val>
                                        </p:tav>
                                        <p:tav tm="100000">
                                          <p:val>
                                            <p:strVal val="#ppt_x"/>
                                          </p:val>
                                        </p:tav>
                                      </p:tavLst>
                                    </p:anim>
                                    <p:animEffect transition="in" filter="wipe(right)">
                                      <p:cBhvr>
                                        <p:cTn id="47" dur="500"/>
                                        <p:tgtEl>
                                          <p:spTgt spid="37"/>
                                        </p:tgtEl>
                                      </p:cBhvr>
                                    </p:animEffect>
                                  </p:childTnLst>
                                </p:cTn>
                              </p:par>
                            </p:childTnLst>
                          </p:cTn>
                        </p:par>
                        <p:par>
                          <p:cTn id="48" fill="hold">
                            <p:stCondLst>
                              <p:cond delay="6000"/>
                            </p:stCondLst>
                            <p:childTnLst>
                              <p:par>
                                <p:cTn id="49" presetID="12" presetClass="entr" presetSubtype="8" fill="hold" nodeType="after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p:tgtEl>
                                          <p:spTgt spid="43"/>
                                        </p:tgtEl>
                                        <p:attrNameLst>
                                          <p:attrName>ppt_x</p:attrName>
                                        </p:attrNameLst>
                                      </p:cBhvr>
                                      <p:tavLst>
                                        <p:tav tm="0">
                                          <p:val>
                                            <p:strVal val="#ppt_x-#ppt_w*1.125000"/>
                                          </p:val>
                                        </p:tav>
                                        <p:tav tm="100000">
                                          <p:val>
                                            <p:strVal val="#ppt_x"/>
                                          </p:val>
                                        </p:tav>
                                      </p:tavLst>
                                    </p:anim>
                                    <p:animEffect transition="in" filter="wipe(right)">
                                      <p:cBhvr>
                                        <p:cTn id="52" dur="500"/>
                                        <p:tgtEl>
                                          <p:spTgt spid="43"/>
                                        </p:tgtEl>
                                      </p:cBhvr>
                                    </p:animEffect>
                                  </p:childTnLst>
                                </p:cTn>
                              </p:par>
                            </p:childTnLst>
                          </p:cTn>
                        </p:par>
                        <p:par>
                          <p:cTn id="53" fill="hold">
                            <p:stCondLst>
                              <p:cond delay="6500"/>
                            </p:stCondLst>
                            <p:childTnLst>
                              <p:par>
                                <p:cTn id="54" presetID="12" presetClass="entr" presetSubtype="8" fill="hold"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additive="base">
                                        <p:cTn id="56" dur="500"/>
                                        <p:tgtEl>
                                          <p:spTgt spid="4"/>
                                        </p:tgtEl>
                                        <p:attrNameLst>
                                          <p:attrName>ppt_x</p:attrName>
                                        </p:attrNameLst>
                                      </p:cBhvr>
                                      <p:tavLst>
                                        <p:tav tm="0">
                                          <p:val>
                                            <p:strVal val="#ppt_x-#ppt_w*1.125000"/>
                                          </p:val>
                                        </p:tav>
                                        <p:tav tm="100000">
                                          <p:val>
                                            <p:strVal val="#ppt_x"/>
                                          </p:val>
                                        </p:tav>
                                      </p:tavLst>
                                    </p:anim>
                                    <p:animEffect transition="in" filter="wipe(right)">
                                      <p:cBhvr>
                                        <p:cTn id="57" dur="500"/>
                                        <p:tgtEl>
                                          <p:spTgt spid="4"/>
                                        </p:tgtEl>
                                      </p:cBhvr>
                                    </p:animEffect>
                                  </p:childTnLst>
                                </p:cTn>
                              </p:par>
                            </p:childTnLst>
                          </p:cTn>
                        </p:par>
                        <p:par>
                          <p:cTn id="58" fill="hold">
                            <p:stCondLst>
                              <p:cond delay="7000"/>
                            </p:stCondLst>
                            <p:childTnLst>
                              <p:par>
                                <p:cTn id="59" presetID="12" presetClass="entr" presetSubtype="8" fill="hold" nodeType="after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p:tgtEl>
                                          <p:spTgt spid="11"/>
                                        </p:tgtEl>
                                        <p:attrNameLst>
                                          <p:attrName>ppt_x</p:attrName>
                                        </p:attrNameLst>
                                      </p:cBhvr>
                                      <p:tavLst>
                                        <p:tav tm="0">
                                          <p:val>
                                            <p:strVal val="#ppt_x-#ppt_w*1.125000"/>
                                          </p:val>
                                        </p:tav>
                                        <p:tav tm="100000">
                                          <p:val>
                                            <p:strVal val="#ppt_x"/>
                                          </p:val>
                                        </p:tav>
                                      </p:tavLst>
                                    </p:anim>
                                    <p:animEffect transition="in" filter="wipe(right)">
                                      <p:cBhvr>
                                        <p:cTn id="62" dur="500"/>
                                        <p:tgtEl>
                                          <p:spTgt spid="11"/>
                                        </p:tgtEl>
                                      </p:cBhvr>
                                    </p:animEffect>
                                  </p:childTnLst>
                                </p:cTn>
                              </p:par>
                            </p:childTnLst>
                          </p:cTn>
                        </p:par>
                        <p:par>
                          <p:cTn id="63" fill="hold">
                            <p:stCondLst>
                              <p:cond delay="7500"/>
                            </p:stCondLst>
                            <p:childTnLst>
                              <p:par>
                                <p:cTn id="64" presetID="12" presetClass="entr" presetSubtype="8" fill="hold"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additive="base">
                                        <p:cTn id="66" dur="500"/>
                                        <p:tgtEl>
                                          <p:spTgt spid="7"/>
                                        </p:tgtEl>
                                        <p:attrNameLst>
                                          <p:attrName>ppt_x</p:attrName>
                                        </p:attrNameLst>
                                      </p:cBhvr>
                                      <p:tavLst>
                                        <p:tav tm="0">
                                          <p:val>
                                            <p:strVal val="#ppt_x-#ppt_w*1.125000"/>
                                          </p:val>
                                        </p:tav>
                                        <p:tav tm="100000">
                                          <p:val>
                                            <p:strVal val="#ppt_x"/>
                                          </p:val>
                                        </p:tav>
                                      </p:tavLst>
                                    </p:anim>
                                    <p:animEffect transition="in" filter="wipe(right)">
                                      <p:cBhvr>
                                        <p:cTn id="67" dur="500"/>
                                        <p:tgtEl>
                                          <p:spTgt spid="7"/>
                                        </p:tgtEl>
                                      </p:cBhvr>
                                    </p:animEffect>
                                  </p:childTnLst>
                                </p:cTn>
                              </p:par>
                            </p:childTnLst>
                          </p:cTn>
                        </p:par>
                        <p:par>
                          <p:cTn id="68" fill="hold">
                            <p:stCondLst>
                              <p:cond delay="8000"/>
                            </p:stCondLst>
                            <p:childTnLst>
                              <p:par>
                                <p:cTn id="69" presetID="12" presetClass="entr" presetSubtype="8" fill="hold" nodeType="afterEffect">
                                  <p:stCondLst>
                                    <p:cond delay="0"/>
                                  </p:stCondLst>
                                  <p:childTnLst>
                                    <p:set>
                                      <p:cBhvr>
                                        <p:cTn id="70" dur="1" fill="hold">
                                          <p:stCondLst>
                                            <p:cond delay="0"/>
                                          </p:stCondLst>
                                        </p:cTn>
                                        <p:tgtEl>
                                          <p:spTgt spid="52"/>
                                        </p:tgtEl>
                                        <p:attrNameLst>
                                          <p:attrName>style.visibility</p:attrName>
                                        </p:attrNameLst>
                                      </p:cBhvr>
                                      <p:to>
                                        <p:strVal val="visible"/>
                                      </p:to>
                                    </p:set>
                                    <p:anim calcmode="lin" valueType="num">
                                      <p:cBhvr additive="base">
                                        <p:cTn id="71" dur="500"/>
                                        <p:tgtEl>
                                          <p:spTgt spid="52"/>
                                        </p:tgtEl>
                                        <p:attrNameLst>
                                          <p:attrName>ppt_x</p:attrName>
                                        </p:attrNameLst>
                                      </p:cBhvr>
                                      <p:tavLst>
                                        <p:tav tm="0">
                                          <p:val>
                                            <p:strVal val="#ppt_x-#ppt_w*1.125000"/>
                                          </p:val>
                                        </p:tav>
                                        <p:tav tm="100000">
                                          <p:val>
                                            <p:strVal val="#ppt_x"/>
                                          </p:val>
                                        </p:tav>
                                      </p:tavLst>
                                    </p:anim>
                                    <p:animEffect transition="in" filter="wipe(right)">
                                      <p:cBhvr>
                                        <p:cTn id="72" dur="500"/>
                                        <p:tgtEl>
                                          <p:spTgt spid="52"/>
                                        </p:tgtEl>
                                      </p:cBhvr>
                                    </p:animEffect>
                                  </p:childTnLst>
                                </p:cTn>
                              </p:par>
                            </p:childTnLst>
                          </p:cTn>
                        </p:par>
                        <p:par>
                          <p:cTn id="73" fill="hold">
                            <p:stCondLst>
                              <p:cond delay="8500"/>
                            </p:stCondLst>
                            <p:childTnLst>
                              <p:par>
                                <p:cTn id="74" presetID="12" presetClass="entr" presetSubtype="8" fill="hold" nodeType="afterEffect">
                                  <p:stCondLst>
                                    <p:cond delay="0"/>
                                  </p:stCondLst>
                                  <p:childTnLst>
                                    <p:set>
                                      <p:cBhvr>
                                        <p:cTn id="75" dur="1" fill="hold">
                                          <p:stCondLst>
                                            <p:cond delay="0"/>
                                          </p:stCondLst>
                                        </p:cTn>
                                        <p:tgtEl>
                                          <p:spTgt spid="57"/>
                                        </p:tgtEl>
                                        <p:attrNameLst>
                                          <p:attrName>style.visibility</p:attrName>
                                        </p:attrNameLst>
                                      </p:cBhvr>
                                      <p:to>
                                        <p:strVal val="visible"/>
                                      </p:to>
                                    </p:set>
                                    <p:anim calcmode="lin" valueType="num">
                                      <p:cBhvr additive="base">
                                        <p:cTn id="76" dur="500"/>
                                        <p:tgtEl>
                                          <p:spTgt spid="57"/>
                                        </p:tgtEl>
                                        <p:attrNameLst>
                                          <p:attrName>ppt_x</p:attrName>
                                        </p:attrNameLst>
                                      </p:cBhvr>
                                      <p:tavLst>
                                        <p:tav tm="0">
                                          <p:val>
                                            <p:strVal val="#ppt_x-#ppt_w*1.125000"/>
                                          </p:val>
                                        </p:tav>
                                        <p:tav tm="100000">
                                          <p:val>
                                            <p:strVal val="#ppt_x"/>
                                          </p:val>
                                        </p:tav>
                                      </p:tavLst>
                                    </p:anim>
                                    <p:animEffect transition="in" filter="wipe(right)">
                                      <p:cBhvr>
                                        <p:cTn id="77"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1745615" y="2161540"/>
            <a:ext cx="8700770" cy="2122805"/>
          </a:xfrm>
          <a:prstGeom prst="rect">
            <a:avLst/>
          </a:prstGeom>
          <a:noFill/>
          <a:ln>
            <a:noFill/>
          </a:ln>
        </p:spPr>
        <p:txBody>
          <a:bodyPr wrap="square" rtlCol="0" anchor="t">
            <a:spAutoFit/>
          </a:bodyPr>
          <a:lstStyle/>
          <a:p>
            <a:pPr algn="ctr"/>
            <a:r>
              <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第四节</a:t>
            </a:r>
            <a:endParaRPr lang="zh-CN" altLang="en-US" sz="66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医师执业法律责任</a:t>
            </a:r>
            <a:endPar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02406" name="组合 109"/>
          <p:cNvGrpSpPr/>
          <p:nvPr/>
        </p:nvGrpSpPr>
        <p:grpSpPr>
          <a:xfrm>
            <a:off x="779463" y="1708150"/>
            <a:ext cx="4178300" cy="4086225"/>
            <a:chOff x="1441" y="2005"/>
            <a:chExt cx="7395" cy="7737"/>
          </a:xfrm>
        </p:grpSpPr>
        <p:grpSp>
          <p:nvGrpSpPr>
            <p:cNvPr id="102407" name="Group 14857"/>
            <p:cNvGrpSpPr/>
            <p:nvPr/>
          </p:nvGrpSpPr>
          <p:grpSpPr>
            <a:xfrm>
              <a:off x="1441" y="2005"/>
              <a:ext cx="7395" cy="7737"/>
              <a:chOff x="0" y="0"/>
              <a:chExt cx="5009165" cy="5240493"/>
            </a:xfrm>
          </p:grpSpPr>
          <p:sp>
            <p:nvSpPr>
              <p:cNvPr id="14855" name="Shape 14855"/>
              <p:cNvSpPr/>
              <p:nvPr>
                <p:custDataLst>
                  <p:tags r:id="rId1"/>
                </p:custDataLst>
              </p:nvPr>
            </p:nvSpPr>
            <p:spPr>
              <a:xfrm flipH="1">
                <a:off x="0" y="0"/>
                <a:ext cx="5009166" cy="5240494"/>
              </a:xfrm>
              <a:custGeom>
                <a:avLst/>
                <a:gdLst/>
                <a:ahLst/>
                <a:cxnLst>
                  <a:cxn ang="0">
                    <a:pos x="wd2" y="hd2"/>
                  </a:cxn>
                  <a:cxn ang="5400000">
                    <a:pos x="wd2" y="hd2"/>
                  </a:cxn>
                  <a:cxn ang="10800000">
                    <a:pos x="wd2" y="hd2"/>
                  </a:cxn>
                  <a:cxn ang="16200000">
                    <a:pos x="wd2" y="hd2"/>
                  </a:cxn>
                </a:cxnLst>
                <a:rect l="0" t="0" r="r" b="b"/>
                <a:pathLst>
                  <a:path w="21600" h="21600" extrusionOk="0">
                    <a:moveTo>
                      <a:pt x="11035" y="0"/>
                    </a:moveTo>
                    <a:lnTo>
                      <a:pt x="0" y="21600"/>
                    </a:lnTo>
                    <a:lnTo>
                      <a:pt x="21600" y="17462"/>
                    </a:lnTo>
                  </a:path>
                </a:pathLst>
              </a:custGeom>
              <a:noFill/>
              <a:ln w="25400" cap="flat">
                <a:solidFill>
                  <a:srgbClr val="FFFFFF">
                    <a:lumMod val="75000"/>
                  </a:srgbClr>
                </a:solidFill>
                <a:custDash>
                  <a:ds d="200000" sp="200000"/>
                </a:custDash>
                <a:miter lim="400000"/>
              </a:ln>
              <a:effectLst/>
            </p:spPr>
            <p:txBody>
              <a:bodyPr wrap="square" lIns="47625" tIns="47625" rIns="47625" bIns="47625" numCol="1" anchor="ctr">
                <a:noAutofit/>
              </a:bodyPr>
              <a:p>
                <a:pPr defTabSz="457200" fontAlgn="base"/>
                <a:endParaRPr sz="4690" strike="noStrike" noProof="1">
                  <a:solidFill>
                    <a:srgbClr val="222222"/>
                  </a:solidFill>
                  <a:latin typeface="微软雅黑" panose="020B0503020204020204" charset="-122"/>
                  <a:ea typeface="微软雅黑" panose="020B0503020204020204" charset="-122"/>
                </a:endParaRPr>
              </a:p>
            </p:txBody>
          </p:sp>
          <p:sp>
            <p:nvSpPr>
              <p:cNvPr id="14856" name="Shape 14856"/>
              <p:cNvSpPr/>
              <p:nvPr>
                <p:custDataLst>
                  <p:tags r:id="rId2"/>
                </p:custDataLst>
              </p:nvPr>
            </p:nvSpPr>
            <p:spPr>
              <a:xfrm flipH="1" flipV="1">
                <a:off x="628802" y="1839579"/>
                <a:ext cx="4374315" cy="3389096"/>
              </a:xfrm>
              <a:prstGeom prst="line">
                <a:avLst/>
              </a:prstGeom>
              <a:noFill/>
              <a:ln w="25400" cap="flat">
                <a:solidFill>
                  <a:srgbClr val="FFFFFF">
                    <a:lumMod val="75000"/>
                  </a:srgbClr>
                </a:solidFill>
                <a:custDash>
                  <a:ds d="200000" sp="200000"/>
                </a:custDash>
                <a:miter lim="400000"/>
                <a:headEnd type="oval" w="med" len="med"/>
              </a:ln>
              <a:effectLst/>
            </p:spPr>
            <p:txBody>
              <a:bodyPr wrap="square" lIns="47625" tIns="47625" rIns="47625" bIns="47625" numCol="1" anchor="ctr">
                <a:noAutofit/>
              </a:bodyPr>
              <a:p>
                <a:pPr defTabSz="457200" fontAlgn="base"/>
                <a:endParaRPr sz="4690" strike="noStrike" noProof="1">
                  <a:solidFill>
                    <a:srgbClr val="222222"/>
                  </a:solidFill>
                  <a:latin typeface="微软雅黑" panose="020B0503020204020204" charset="-122"/>
                  <a:ea typeface="微软雅黑" panose="020B0503020204020204" charset="-122"/>
                </a:endParaRPr>
              </a:p>
            </p:txBody>
          </p:sp>
        </p:grpSp>
        <p:sp>
          <p:nvSpPr>
            <p:cNvPr id="14858" name="Shape 14858"/>
            <p:cNvSpPr/>
            <p:nvPr>
              <p:custDataLst>
                <p:tags r:id="rId3"/>
              </p:custDataLst>
            </p:nvPr>
          </p:nvSpPr>
          <p:spPr>
            <a:xfrm flipH="1">
              <a:off x="1452" y="2026"/>
              <a:ext cx="3563" cy="6185"/>
            </a:xfrm>
            <a:custGeom>
              <a:avLst/>
              <a:gdLst/>
              <a:ahLst/>
              <a:cxnLst>
                <a:cxn ang="0">
                  <a:pos x="wd2" y="hd2"/>
                </a:cxn>
                <a:cxn ang="5400000">
                  <a:pos x="wd2" y="hd2"/>
                </a:cxn>
                <a:cxn ang="10800000">
                  <a:pos x="wd2" y="hd2"/>
                </a:cxn>
                <a:cxn ang="16200000">
                  <a:pos x="wd2" y="hd2"/>
                </a:cxn>
              </a:cxnLst>
              <a:rect l="0" t="0" r="r" b="b"/>
              <a:pathLst>
                <a:path w="21558" h="21600" extrusionOk="0">
                  <a:moveTo>
                    <a:pt x="0" y="0"/>
                  </a:moveTo>
                  <a:lnTo>
                    <a:pt x="0" y="16506"/>
                  </a:lnTo>
                  <a:lnTo>
                    <a:pt x="21558" y="21600"/>
                  </a:lnTo>
                  <a:cubicBezTo>
                    <a:pt x="21600" y="15221"/>
                    <a:pt x="17409" y="8834"/>
                    <a:pt x="8975" y="3966"/>
                  </a:cubicBezTo>
                  <a:cubicBezTo>
                    <a:pt x="6234" y="2384"/>
                    <a:pt x="3207" y="1065"/>
                    <a:pt x="0" y="0"/>
                  </a:cubicBezTo>
                  <a:close/>
                </a:path>
              </a:pathLst>
            </a:custGeom>
            <a:solidFill>
              <a:schemeClr val="accent1">
                <a:lumMod val="75000"/>
              </a:schemeClr>
            </a:solidFill>
            <a:ln w="12700" cap="flat">
              <a:noFill/>
              <a:miter lim="400000"/>
            </a:ln>
            <a:effectLst/>
          </p:spPr>
          <p:txBody>
            <a:bodyPr wrap="square" lIns="0" tIns="0" rIns="0" bIns="0" numCol="1" anchor="t">
              <a:noAutofit/>
            </a:bodyPr>
            <a:p>
              <a:pPr defTabSz="457200" fontAlgn="base"/>
              <a:endParaRPr sz="4690" strike="noStrike" noProof="1">
                <a:solidFill>
                  <a:srgbClr val="222222"/>
                </a:solidFill>
                <a:latin typeface="微软雅黑" panose="020B0503020204020204" charset="-122"/>
                <a:ea typeface="微软雅黑" panose="020B0503020204020204" charset="-122"/>
              </a:endParaRPr>
            </a:p>
          </p:txBody>
        </p:sp>
        <p:sp>
          <p:nvSpPr>
            <p:cNvPr id="14860" name="Shape 14860"/>
            <p:cNvSpPr>
              <a:spLocks noChangeAspect="1"/>
            </p:cNvSpPr>
            <p:nvPr>
              <p:custDataLst>
                <p:tags r:id="rId4"/>
              </p:custDataLst>
            </p:nvPr>
          </p:nvSpPr>
          <p:spPr>
            <a:xfrm flipH="1">
              <a:off x="3228" y="3903"/>
              <a:ext cx="2721" cy="4724"/>
            </a:xfrm>
            <a:custGeom>
              <a:avLst/>
              <a:gdLst/>
              <a:ahLst/>
              <a:cxnLst>
                <a:cxn ang="0">
                  <a:pos x="wd2" y="hd2"/>
                </a:cxn>
                <a:cxn ang="5400000">
                  <a:pos x="wd2" y="hd2"/>
                </a:cxn>
                <a:cxn ang="10800000">
                  <a:pos x="wd2" y="hd2"/>
                </a:cxn>
                <a:cxn ang="16200000">
                  <a:pos x="wd2" y="hd2"/>
                </a:cxn>
              </a:cxnLst>
              <a:rect l="0" t="0" r="r" b="b"/>
              <a:pathLst>
                <a:path w="21558" h="21600" extrusionOk="0">
                  <a:moveTo>
                    <a:pt x="0" y="0"/>
                  </a:moveTo>
                  <a:lnTo>
                    <a:pt x="0" y="16506"/>
                  </a:lnTo>
                  <a:lnTo>
                    <a:pt x="21558" y="21600"/>
                  </a:lnTo>
                  <a:cubicBezTo>
                    <a:pt x="21600" y="15221"/>
                    <a:pt x="17409" y="8834"/>
                    <a:pt x="8975" y="3966"/>
                  </a:cubicBezTo>
                  <a:cubicBezTo>
                    <a:pt x="6234" y="2384"/>
                    <a:pt x="3207" y="1065"/>
                    <a:pt x="0" y="0"/>
                  </a:cubicBezTo>
                  <a:close/>
                </a:path>
              </a:pathLst>
            </a:custGeom>
            <a:solidFill>
              <a:schemeClr val="accent1">
                <a:lumMod val="60000"/>
                <a:lumOff val="40000"/>
              </a:schemeClr>
            </a:solidFill>
            <a:ln w="12700" cap="flat">
              <a:noFill/>
              <a:miter lim="400000"/>
            </a:ln>
            <a:effectLst/>
          </p:spPr>
          <p:txBody>
            <a:bodyPr wrap="square" lIns="0" tIns="0" rIns="0" bIns="0" numCol="1" anchor="t">
              <a:noAutofit/>
            </a:bodyPr>
            <a:p>
              <a:pPr defTabSz="457200" fontAlgn="base"/>
              <a:endParaRPr sz="4690" strike="noStrike" noProof="1">
                <a:solidFill>
                  <a:srgbClr val="222222"/>
                </a:solidFill>
                <a:latin typeface="微软雅黑" panose="020B0503020204020204" charset="-122"/>
                <a:ea typeface="微软雅黑" panose="020B0503020204020204" charset="-122"/>
              </a:endParaRPr>
            </a:p>
          </p:txBody>
        </p:sp>
        <p:sp>
          <p:nvSpPr>
            <p:cNvPr id="14861" name="Shape 14861"/>
            <p:cNvSpPr/>
            <p:nvPr>
              <p:custDataLst>
                <p:tags r:id="rId5"/>
              </p:custDataLst>
            </p:nvPr>
          </p:nvSpPr>
          <p:spPr>
            <a:xfrm flipH="1">
              <a:off x="5112" y="5856"/>
              <a:ext cx="1774" cy="3081"/>
            </a:xfrm>
            <a:custGeom>
              <a:avLst/>
              <a:gdLst/>
              <a:ahLst/>
              <a:cxnLst>
                <a:cxn ang="0">
                  <a:pos x="wd2" y="hd2"/>
                </a:cxn>
                <a:cxn ang="5400000">
                  <a:pos x="wd2" y="hd2"/>
                </a:cxn>
                <a:cxn ang="10800000">
                  <a:pos x="wd2" y="hd2"/>
                </a:cxn>
                <a:cxn ang="16200000">
                  <a:pos x="wd2" y="hd2"/>
                </a:cxn>
              </a:cxnLst>
              <a:rect l="0" t="0" r="r" b="b"/>
              <a:pathLst>
                <a:path w="21558" h="21600" extrusionOk="0">
                  <a:moveTo>
                    <a:pt x="0" y="0"/>
                  </a:moveTo>
                  <a:lnTo>
                    <a:pt x="0" y="16506"/>
                  </a:lnTo>
                  <a:lnTo>
                    <a:pt x="21558" y="21600"/>
                  </a:lnTo>
                  <a:cubicBezTo>
                    <a:pt x="21600" y="15221"/>
                    <a:pt x="17409" y="8834"/>
                    <a:pt x="8975" y="3966"/>
                  </a:cubicBezTo>
                  <a:cubicBezTo>
                    <a:pt x="6234" y="2384"/>
                    <a:pt x="3207" y="1065"/>
                    <a:pt x="0" y="0"/>
                  </a:cubicBezTo>
                  <a:close/>
                </a:path>
              </a:pathLst>
            </a:custGeom>
            <a:solidFill>
              <a:srgbClr val="2196F3"/>
            </a:solidFill>
            <a:ln w="12700" cap="flat">
              <a:noFill/>
              <a:miter lim="400000"/>
            </a:ln>
            <a:effectLst/>
          </p:spPr>
          <p:txBody>
            <a:bodyPr wrap="square" lIns="0" tIns="0" rIns="0" bIns="0" numCol="1" anchor="t">
              <a:noAutofit/>
            </a:bodyPr>
            <a:p>
              <a:pPr defTabSz="457200" fontAlgn="base"/>
              <a:endParaRPr sz="4690" strike="noStrike" noProof="1">
                <a:solidFill>
                  <a:srgbClr val="222222"/>
                </a:solidFill>
                <a:latin typeface="微软雅黑" panose="020B0503020204020204" charset="-122"/>
                <a:ea typeface="微软雅黑" panose="020B0503020204020204" charset="-122"/>
              </a:endParaRPr>
            </a:p>
          </p:txBody>
        </p:sp>
        <p:sp>
          <p:nvSpPr>
            <p:cNvPr id="102413" name="文本框 111"/>
            <p:cNvSpPr txBox="1"/>
            <p:nvPr>
              <p:custDataLst>
                <p:tags r:id="rId6"/>
              </p:custDataLst>
            </p:nvPr>
          </p:nvSpPr>
          <p:spPr>
            <a:xfrm>
              <a:off x="2629" y="4781"/>
              <a:ext cx="1332" cy="988"/>
            </a:xfrm>
            <a:prstGeom prst="rect">
              <a:avLst/>
            </a:prstGeom>
            <a:noFill/>
            <a:ln w="9525">
              <a:noFill/>
            </a:ln>
          </p:spPr>
          <p:txBody>
            <a:bodyPr wrap="square" anchor="t" anchorCtr="0">
              <a:spAutoFit/>
            </a:bodyPr>
            <a:p>
              <a:pPr defTabSz="457200"/>
              <a:r>
                <a:rPr lang="en-US" altLang="zh-CN" sz="2800" dirty="0">
                  <a:solidFill>
                    <a:srgbClr val="FFFFFF"/>
                  </a:solidFill>
                  <a:latin typeface="微软雅黑" panose="020B0503020204020204" charset="-122"/>
                  <a:ea typeface="微软雅黑" panose="020B0503020204020204" charset="-122"/>
                </a:rPr>
                <a:t>03</a:t>
              </a:r>
              <a:endParaRPr lang="zh-CN" altLang="en-US" sz="2800" dirty="0">
                <a:solidFill>
                  <a:srgbClr val="FFFFFF"/>
                </a:solidFill>
                <a:latin typeface="微软雅黑" panose="020B0503020204020204" charset="-122"/>
                <a:ea typeface="微软雅黑" panose="020B0503020204020204" charset="-122"/>
              </a:endParaRPr>
            </a:p>
          </p:txBody>
        </p:sp>
        <p:sp>
          <p:nvSpPr>
            <p:cNvPr id="102414" name="文本框 114"/>
            <p:cNvSpPr txBox="1"/>
            <p:nvPr>
              <p:custDataLst>
                <p:tags r:id="rId7"/>
              </p:custDataLst>
            </p:nvPr>
          </p:nvSpPr>
          <p:spPr>
            <a:xfrm>
              <a:off x="4093" y="5998"/>
              <a:ext cx="1296" cy="988"/>
            </a:xfrm>
            <a:prstGeom prst="rect">
              <a:avLst/>
            </a:prstGeom>
            <a:noFill/>
            <a:ln w="9525">
              <a:noFill/>
            </a:ln>
          </p:spPr>
          <p:txBody>
            <a:bodyPr wrap="square" anchor="t" anchorCtr="0">
              <a:spAutoFit/>
            </a:bodyPr>
            <a:p>
              <a:pPr defTabSz="457200"/>
              <a:r>
                <a:rPr lang="en-US" altLang="zh-CN" sz="2800" dirty="0">
                  <a:solidFill>
                    <a:srgbClr val="FFFFFF"/>
                  </a:solidFill>
                  <a:latin typeface="微软雅黑" panose="020B0503020204020204" charset="-122"/>
                  <a:ea typeface="微软雅黑" panose="020B0503020204020204" charset="-122"/>
                </a:rPr>
                <a:t>02</a:t>
              </a:r>
              <a:endParaRPr lang="zh-CN" altLang="en-US" sz="2800" dirty="0">
                <a:solidFill>
                  <a:srgbClr val="FFFFFF"/>
                </a:solidFill>
                <a:latin typeface="微软雅黑" panose="020B0503020204020204" charset="-122"/>
                <a:ea typeface="微软雅黑" panose="020B0503020204020204" charset="-122"/>
              </a:endParaRPr>
            </a:p>
          </p:txBody>
        </p:sp>
        <p:sp>
          <p:nvSpPr>
            <p:cNvPr id="102415" name="文本框 115"/>
            <p:cNvSpPr txBox="1"/>
            <p:nvPr>
              <p:custDataLst>
                <p:tags r:id="rId8"/>
              </p:custDataLst>
            </p:nvPr>
          </p:nvSpPr>
          <p:spPr>
            <a:xfrm>
              <a:off x="5615" y="7222"/>
              <a:ext cx="1296" cy="988"/>
            </a:xfrm>
            <a:prstGeom prst="rect">
              <a:avLst/>
            </a:prstGeom>
            <a:noFill/>
            <a:ln w="9525">
              <a:noFill/>
            </a:ln>
          </p:spPr>
          <p:txBody>
            <a:bodyPr wrap="square" anchor="t" anchorCtr="0">
              <a:spAutoFit/>
            </a:bodyPr>
            <a:p>
              <a:pPr defTabSz="457200"/>
              <a:r>
                <a:rPr lang="en-US" altLang="zh-CN" sz="2800" dirty="0">
                  <a:solidFill>
                    <a:srgbClr val="FFFFFF"/>
                  </a:solidFill>
                  <a:latin typeface="微软雅黑" panose="020B0503020204020204" charset="-122"/>
                  <a:ea typeface="微软雅黑" panose="020B0503020204020204" charset="-122"/>
                </a:rPr>
                <a:t>01</a:t>
              </a:r>
              <a:endParaRPr lang="zh-CN" altLang="en-US" sz="2800" dirty="0">
                <a:solidFill>
                  <a:srgbClr val="FFFFFF"/>
                </a:solidFill>
                <a:latin typeface="微软雅黑" panose="020B0503020204020204" charset="-122"/>
                <a:ea typeface="微软雅黑" panose="020B0503020204020204" charset="-122"/>
              </a:endParaRPr>
            </a:p>
          </p:txBody>
        </p:sp>
      </p:grpSp>
      <p:sp>
        <p:nvSpPr>
          <p:cNvPr id="117" name="矩形 116"/>
          <p:cNvSpPr/>
          <p:nvPr>
            <p:custDataLst>
              <p:tags r:id="rId9"/>
            </p:custDataLst>
          </p:nvPr>
        </p:nvSpPr>
        <p:spPr>
          <a:xfrm>
            <a:off x="4686300" y="1947863"/>
            <a:ext cx="5487988" cy="933450"/>
          </a:xfrm>
          <a:prstGeom prst="rect">
            <a:avLst/>
          </a:prstGeom>
          <a:solidFill>
            <a:srgbClr val="FFFFFF">
              <a:lumMod val="95000"/>
            </a:srgbClr>
          </a:solidFill>
          <a:ln>
            <a:noFill/>
          </a:ln>
        </p:spPr>
        <p:style>
          <a:lnRef idx="2">
            <a:srgbClr val="2196F3">
              <a:shade val="50000"/>
            </a:srgbClr>
          </a:lnRef>
          <a:fillRef idx="1">
            <a:srgbClr val="2196F3"/>
          </a:fillRef>
          <a:effectRef idx="0">
            <a:srgbClr val="2196F3"/>
          </a:effectRef>
          <a:fontRef idx="minor">
            <a:srgbClr val="FFFFFF"/>
          </a:fontRef>
        </p:style>
        <p:txBody>
          <a:bodyPr rtlCol="0" anchor="ctr"/>
          <a:p>
            <a:pPr algn="ctr" defTabSz="457200" fontAlgn="base"/>
            <a:endParaRPr kumimoji="1" lang="zh-CN" altLang="en-US" strike="noStrike" noProof="1">
              <a:solidFill>
                <a:srgbClr val="FFFFFF"/>
              </a:solidFill>
              <a:latin typeface="微软雅黑" panose="020B0503020204020204" charset="-122"/>
              <a:ea typeface="微软雅黑" panose="020B0503020204020204" charset="-122"/>
            </a:endParaRPr>
          </a:p>
        </p:txBody>
      </p:sp>
      <p:cxnSp>
        <p:nvCxnSpPr>
          <p:cNvPr id="118" name="直线连接符 5"/>
          <p:cNvCxnSpPr/>
          <p:nvPr>
            <p:custDataLst>
              <p:tags r:id="rId10"/>
            </p:custDataLst>
          </p:nvPr>
        </p:nvCxnSpPr>
        <p:spPr>
          <a:xfrm>
            <a:off x="4686300" y="1947863"/>
            <a:ext cx="0" cy="931863"/>
          </a:xfrm>
          <a:prstGeom prst="line">
            <a:avLst/>
          </a:prstGeom>
          <a:ln w="25400">
            <a:solidFill>
              <a:srgbClr val="2196F3"/>
            </a:solidFill>
          </a:ln>
        </p:spPr>
        <p:style>
          <a:lnRef idx="1">
            <a:srgbClr val="2196F3"/>
          </a:lnRef>
          <a:fillRef idx="0">
            <a:srgbClr val="2196F3"/>
          </a:fillRef>
          <a:effectRef idx="0">
            <a:srgbClr val="2196F3"/>
          </a:effectRef>
          <a:fontRef idx="minor">
            <a:srgbClr val="222222"/>
          </a:fontRef>
        </p:style>
      </p:cxnSp>
      <p:sp>
        <p:nvSpPr>
          <p:cNvPr id="119" name="矩形 118"/>
          <p:cNvSpPr/>
          <p:nvPr>
            <p:custDataLst>
              <p:tags r:id="rId11"/>
            </p:custDataLst>
          </p:nvPr>
        </p:nvSpPr>
        <p:spPr>
          <a:xfrm>
            <a:off x="5203825" y="3363913"/>
            <a:ext cx="5489575" cy="933450"/>
          </a:xfrm>
          <a:prstGeom prst="rect">
            <a:avLst/>
          </a:prstGeom>
          <a:solidFill>
            <a:srgbClr val="FFFFFF">
              <a:lumMod val="95000"/>
            </a:srgbClr>
          </a:solidFill>
          <a:ln>
            <a:noFill/>
          </a:ln>
        </p:spPr>
        <p:style>
          <a:lnRef idx="2">
            <a:srgbClr val="2196F3">
              <a:shade val="50000"/>
            </a:srgbClr>
          </a:lnRef>
          <a:fillRef idx="1">
            <a:srgbClr val="2196F3"/>
          </a:fillRef>
          <a:effectRef idx="0">
            <a:srgbClr val="2196F3"/>
          </a:effectRef>
          <a:fontRef idx="minor">
            <a:srgbClr val="FFFFFF"/>
          </a:fontRef>
        </p:style>
        <p:txBody>
          <a:bodyPr rtlCol="0" anchor="ctr"/>
          <a:p>
            <a:pPr algn="ctr" defTabSz="457200" fontAlgn="base"/>
            <a:endParaRPr kumimoji="1" lang="zh-CN" altLang="en-US" strike="noStrike" noProof="1">
              <a:solidFill>
                <a:srgbClr val="FFFFFF"/>
              </a:solidFill>
              <a:latin typeface="微软雅黑" panose="020B0503020204020204" charset="-122"/>
              <a:ea typeface="微软雅黑" panose="020B0503020204020204" charset="-122"/>
            </a:endParaRPr>
          </a:p>
        </p:txBody>
      </p:sp>
      <p:cxnSp>
        <p:nvCxnSpPr>
          <p:cNvPr id="120" name="直线连接符 29"/>
          <p:cNvCxnSpPr/>
          <p:nvPr>
            <p:custDataLst>
              <p:tags r:id="rId12"/>
            </p:custDataLst>
          </p:nvPr>
        </p:nvCxnSpPr>
        <p:spPr>
          <a:xfrm>
            <a:off x="5205413" y="3363913"/>
            <a:ext cx="0" cy="931863"/>
          </a:xfrm>
          <a:prstGeom prst="line">
            <a:avLst/>
          </a:prstGeom>
          <a:ln w="25400">
            <a:solidFill>
              <a:srgbClr val="009587"/>
            </a:solidFill>
          </a:ln>
        </p:spPr>
        <p:style>
          <a:lnRef idx="1">
            <a:srgbClr val="2196F3"/>
          </a:lnRef>
          <a:fillRef idx="0">
            <a:srgbClr val="2196F3"/>
          </a:fillRef>
          <a:effectRef idx="0">
            <a:srgbClr val="2196F3"/>
          </a:effectRef>
          <a:fontRef idx="minor">
            <a:srgbClr val="222222"/>
          </a:fontRef>
        </p:style>
      </p:cxnSp>
      <p:sp>
        <p:nvSpPr>
          <p:cNvPr id="121" name="矩形 120"/>
          <p:cNvSpPr/>
          <p:nvPr>
            <p:custDataLst>
              <p:tags r:id="rId13"/>
            </p:custDataLst>
          </p:nvPr>
        </p:nvSpPr>
        <p:spPr>
          <a:xfrm>
            <a:off x="5722938" y="4757738"/>
            <a:ext cx="5487988" cy="935038"/>
          </a:xfrm>
          <a:prstGeom prst="rect">
            <a:avLst/>
          </a:prstGeom>
          <a:solidFill>
            <a:srgbClr val="FFFFFF">
              <a:lumMod val="95000"/>
            </a:srgbClr>
          </a:solidFill>
          <a:ln>
            <a:noFill/>
          </a:ln>
        </p:spPr>
        <p:style>
          <a:lnRef idx="2">
            <a:srgbClr val="2196F3">
              <a:shade val="50000"/>
            </a:srgbClr>
          </a:lnRef>
          <a:fillRef idx="1">
            <a:srgbClr val="2196F3"/>
          </a:fillRef>
          <a:effectRef idx="0">
            <a:srgbClr val="2196F3"/>
          </a:effectRef>
          <a:fontRef idx="minor">
            <a:srgbClr val="FFFFFF"/>
          </a:fontRef>
        </p:style>
        <p:txBody>
          <a:bodyPr rtlCol="0" anchor="ctr"/>
          <a:p>
            <a:pPr algn="ctr" defTabSz="457200" fontAlgn="base"/>
            <a:endParaRPr kumimoji="1" lang="zh-CN" altLang="en-US" strike="noStrike" noProof="1">
              <a:solidFill>
                <a:srgbClr val="FFFFFF"/>
              </a:solidFill>
              <a:latin typeface="微软雅黑" panose="020B0503020204020204" charset="-122"/>
              <a:ea typeface="微软雅黑" panose="020B0503020204020204" charset="-122"/>
            </a:endParaRPr>
          </a:p>
        </p:txBody>
      </p:sp>
      <p:cxnSp>
        <p:nvCxnSpPr>
          <p:cNvPr id="122" name="直线连接符 34"/>
          <p:cNvCxnSpPr/>
          <p:nvPr>
            <p:custDataLst>
              <p:tags r:id="rId14"/>
            </p:custDataLst>
          </p:nvPr>
        </p:nvCxnSpPr>
        <p:spPr>
          <a:xfrm>
            <a:off x="5722938" y="4757738"/>
            <a:ext cx="0" cy="933450"/>
          </a:xfrm>
          <a:prstGeom prst="line">
            <a:avLst/>
          </a:prstGeom>
          <a:ln w="25400">
            <a:solidFill>
              <a:srgbClr val="8BC34A"/>
            </a:solidFill>
          </a:ln>
        </p:spPr>
        <p:style>
          <a:lnRef idx="1">
            <a:srgbClr val="2196F3"/>
          </a:lnRef>
          <a:fillRef idx="0">
            <a:srgbClr val="2196F3"/>
          </a:fillRef>
          <a:effectRef idx="0">
            <a:srgbClr val="2196F3"/>
          </a:effectRef>
          <a:fontRef idx="minor">
            <a:srgbClr val="222222"/>
          </a:fontRef>
        </p:style>
      </p:cxnSp>
      <p:sp>
        <p:nvSpPr>
          <p:cNvPr id="123" name="文本框 122"/>
          <p:cNvSpPr txBox="1"/>
          <p:nvPr>
            <p:custDataLst>
              <p:tags r:id="rId15"/>
            </p:custDataLst>
          </p:nvPr>
        </p:nvSpPr>
        <p:spPr>
          <a:xfrm>
            <a:off x="4784725" y="1998663"/>
            <a:ext cx="5378450" cy="830263"/>
          </a:xfrm>
          <a:prstGeom prst="rect">
            <a:avLst/>
          </a:prstGeom>
          <a:noFill/>
        </p:spPr>
        <p:txBody>
          <a:bodyPr wrap="square" rtlCol="0" anchor="ctr" anchorCtr="0"/>
          <a:p>
            <a:pPr>
              <a:lnSpc>
                <a:spcPct val="120000"/>
              </a:lnSpc>
            </a:pPr>
            <a:r>
              <a:rPr sz="1400" spc="150" noProof="1"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（1）以不正当手段取得医师执业证书的，由发给证书的卫生行政部门吊销；对负有责任的主管人员和其他直接责任人员，依法给予行政处分。</a:t>
            </a:r>
            <a:endParaRPr sz="1400" spc="150" noProof="1"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24" name="文本框 123"/>
          <p:cNvSpPr txBox="1"/>
          <p:nvPr>
            <p:custDataLst>
              <p:tags r:id="rId16"/>
            </p:custDataLst>
          </p:nvPr>
        </p:nvSpPr>
        <p:spPr>
          <a:xfrm>
            <a:off x="5254625" y="3414713"/>
            <a:ext cx="5376863" cy="830263"/>
          </a:xfrm>
          <a:prstGeom prst="rect">
            <a:avLst/>
          </a:prstGeom>
          <a:noFill/>
        </p:spPr>
        <p:txBody>
          <a:bodyPr wrap="square" rtlCol="0" anchor="ctr" anchorCtr="0"/>
          <a:p>
            <a:pPr>
              <a:lnSpc>
                <a:spcPct val="120000"/>
              </a:lnSpc>
            </a:pPr>
            <a:r>
              <a:rPr sz="1400" spc="150" noProof="1"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（2）医师在执业活动中，有下列行为之一的，由县级以上卫生行政部门给予警告或者责令暂停 6 个月以上 1 年以下执业活动；情节严重的，吊销其执业证书。</a:t>
            </a:r>
            <a:endParaRPr sz="1400" spc="150" noProof="1"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25" name="文本框 124"/>
          <p:cNvSpPr txBox="1"/>
          <p:nvPr>
            <p:custDataLst>
              <p:tags r:id="rId17"/>
            </p:custDataLst>
          </p:nvPr>
        </p:nvSpPr>
        <p:spPr>
          <a:xfrm>
            <a:off x="5772150" y="4810125"/>
            <a:ext cx="5378450" cy="830263"/>
          </a:xfrm>
          <a:prstGeom prst="rect">
            <a:avLst/>
          </a:prstGeom>
          <a:noFill/>
        </p:spPr>
        <p:txBody>
          <a:bodyPr wrap="square" rtlCol="0" anchor="ctr" anchorCtr="0">
            <a:noAutofit/>
          </a:bodyPr>
          <a:p>
            <a:pPr>
              <a:lnSpc>
                <a:spcPct val="120000"/>
              </a:lnSpc>
            </a:pPr>
            <a:r>
              <a:rPr sz="1400" spc="150" noProof="1"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（3）未经批准擅自开办医疗机构行医或者非医师行医的，由县级以上卫生行政部门予以取缔，没收其违法所得及其药品、器械，并处十万元以下的罚款；对医师吊销其执业证书。</a:t>
            </a:r>
            <a:endParaRPr sz="1400" spc="150" noProof="1"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5" name="Title 6"/>
          <p:cNvSpPr txBox="1"/>
          <p:nvPr>
            <p:custDataLst>
              <p:tags r:id="rId18"/>
            </p:custDataLst>
          </p:nvPr>
        </p:nvSpPr>
        <p:spPr>
          <a:xfrm>
            <a:off x="231407" y="97384"/>
            <a:ext cx="257048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一、行政责任</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1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000" fill="hold">
                                          <p:stCondLst>
                                            <p:cond delay="0"/>
                                          </p:stCondLst>
                                        </p:cTn>
                                        <p:tgtEl>
                                          <p:spTgt spid="123"/>
                                        </p:tgtEl>
                                        <p:attrNameLst>
                                          <p:attrName>style.visibility</p:attrName>
                                        </p:attrNameLst>
                                      </p:cBhvr>
                                      <p:to>
                                        <p:strVal val="visible"/>
                                      </p:to>
                                    </p:set>
                                    <p:anim calcmode="lin" valueType="num">
                                      <p:cBhvr>
                                        <p:cTn id="7" dur="1000"/>
                                        <p:tgtEl>
                                          <p:spTgt spid="123"/>
                                        </p:tgtEl>
                                        <p:attrNameLst>
                                          <p:attrName>ppt_x</p:attrName>
                                        </p:attrNameLst>
                                      </p:cBhvr>
                                      <p:tavLst>
                                        <p:tav tm="0">
                                          <p:val>
                                            <p:strVal val="#ppt_x-#ppt_w*1.125000"/>
                                          </p:val>
                                        </p:tav>
                                        <p:tav tm="100000">
                                          <p:val>
                                            <p:strVal val="#ppt_x"/>
                                          </p:val>
                                        </p:tav>
                                      </p:tavLst>
                                    </p:anim>
                                    <p:animEffect transition="in" filter="wipe(right)">
                                      <p:cBhvr>
                                        <p:cTn id="8" dur="1000"/>
                                        <p:tgtEl>
                                          <p:spTgt spid="123"/>
                                        </p:tgtEl>
                                      </p:cBhvr>
                                    </p:animEffect>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000" fill="hold">
                                          <p:stCondLst>
                                            <p:cond delay="0"/>
                                          </p:stCondLst>
                                        </p:cTn>
                                        <p:tgtEl>
                                          <p:spTgt spid="124"/>
                                        </p:tgtEl>
                                        <p:attrNameLst>
                                          <p:attrName>style.visibility</p:attrName>
                                        </p:attrNameLst>
                                      </p:cBhvr>
                                      <p:to>
                                        <p:strVal val="visible"/>
                                      </p:to>
                                    </p:set>
                                    <p:anim calcmode="lin" valueType="num">
                                      <p:cBhvr>
                                        <p:cTn id="12" dur="1000"/>
                                        <p:tgtEl>
                                          <p:spTgt spid="124"/>
                                        </p:tgtEl>
                                        <p:attrNameLst>
                                          <p:attrName>ppt_x</p:attrName>
                                        </p:attrNameLst>
                                      </p:cBhvr>
                                      <p:tavLst>
                                        <p:tav tm="0">
                                          <p:val>
                                            <p:strVal val="#ppt_x-#ppt_w*1.125000"/>
                                          </p:val>
                                        </p:tav>
                                        <p:tav tm="100000">
                                          <p:val>
                                            <p:strVal val="#ppt_x"/>
                                          </p:val>
                                        </p:tav>
                                      </p:tavLst>
                                    </p:anim>
                                    <p:animEffect transition="in" filter="wipe(right)">
                                      <p:cBhvr>
                                        <p:cTn id="13" dur="1000"/>
                                        <p:tgtEl>
                                          <p:spTgt spid="124"/>
                                        </p:tgtEl>
                                      </p:cBhvr>
                                    </p:animEffect>
                                  </p:childTnLst>
                                </p:cTn>
                              </p:par>
                            </p:childTnLst>
                          </p:cTn>
                        </p:par>
                        <p:par>
                          <p:cTn id="14" fill="hold">
                            <p:stCondLst>
                              <p:cond delay="2000"/>
                            </p:stCondLst>
                            <p:childTnLst>
                              <p:par>
                                <p:cTn id="15" presetID="12" presetClass="entr" presetSubtype="8" fill="hold" grpId="0" nodeType="afterEffect">
                                  <p:stCondLst>
                                    <p:cond delay="0"/>
                                  </p:stCondLst>
                                  <p:childTnLst>
                                    <p:set>
                                      <p:cBhvr>
                                        <p:cTn id="16" dur="1000" fill="hold">
                                          <p:stCondLst>
                                            <p:cond delay="0"/>
                                          </p:stCondLst>
                                        </p:cTn>
                                        <p:tgtEl>
                                          <p:spTgt spid="125"/>
                                        </p:tgtEl>
                                        <p:attrNameLst>
                                          <p:attrName>style.visibility</p:attrName>
                                        </p:attrNameLst>
                                      </p:cBhvr>
                                      <p:to>
                                        <p:strVal val="visible"/>
                                      </p:to>
                                    </p:set>
                                    <p:anim calcmode="lin" valueType="num">
                                      <p:cBhvr>
                                        <p:cTn id="17" dur="1000"/>
                                        <p:tgtEl>
                                          <p:spTgt spid="125"/>
                                        </p:tgtEl>
                                        <p:attrNameLst>
                                          <p:attrName>ppt_x</p:attrName>
                                        </p:attrNameLst>
                                      </p:cBhvr>
                                      <p:tavLst>
                                        <p:tav tm="0">
                                          <p:val>
                                            <p:strVal val="#ppt_x-#ppt_w*1.125000"/>
                                          </p:val>
                                        </p:tav>
                                        <p:tav tm="100000">
                                          <p:val>
                                            <p:strVal val="#ppt_x"/>
                                          </p:val>
                                        </p:tav>
                                      </p:tavLst>
                                    </p:anim>
                                    <p:animEffect transition="in" filter="wipe(right)">
                                      <p:cBhvr>
                                        <p:cTn id="18" dur="10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4214" name="组合 1"/>
          <p:cNvGrpSpPr/>
          <p:nvPr/>
        </p:nvGrpSpPr>
        <p:grpSpPr>
          <a:xfrm>
            <a:off x="623253" y="2048828"/>
            <a:ext cx="3219450" cy="3163887"/>
            <a:chOff x="1713" y="2088"/>
            <a:chExt cx="6072" cy="6234"/>
          </a:xfrm>
        </p:grpSpPr>
        <p:sp>
          <p:nvSpPr>
            <p:cNvPr id="94215" name="任意多边形 21"/>
            <p:cNvSpPr/>
            <p:nvPr>
              <p:custDataLst>
                <p:tags r:id="rId1"/>
              </p:custDataLst>
            </p:nvPr>
          </p:nvSpPr>
          <p:spPr>
            <a:xfrm>
              <a:off x="3342" y="2814"/>
              <a:ext cx="4361" cy="5509"/>
            </a:xfrm>
            <a:custGeom>
              <a:avLst/>
              <a:gdLst/>
              <a:ahLst/>
              <a:cxnLst>
                <a:cxn ang="0">
                  <a:pos x="92" y="0"/>
                </a:cxn>
                <a:cxn ang="0">
                  <a:pos x="0" y="256"/>
                </a:cxn>
                <a:cxn ang="0">
                  <a:pos x="0" y="5108"/>
                </a:cxn>
                <a:cxn ang="0">
                  <a:pos x="401" y="5509"/>
                </a:cxn>
                <a:cxn ang="0">
                  <a:pos x="4021" y="5509"/>
                </a:cxn>
                <a:cxn ang="0">
                  <a:pos x="4361" y="5334"/>
                </a:cxn>
                <a:cxn ang="0">
                  <a:pos x="4042" y="5488"/>
                </a:cxn>
                <a:cxn ang="0">
                  <a:pos x="431" y="5488"/>
                </a:cxn>
                <a:cxn ang="0">
                  <a:pos x="20" y="5077"/>
                </a:cxn>
                <a:cxn ang="0">
                  <a:pos x="20" y="226"/>
                </a:cxn>
                <a:cxn ang="0">
                  <a:pos x="92" y="0"/>
                </a:cxn>
              </a:cxnLst>
              <a:pathLst>
                <a:path w="424" h="536">
                  <a:moveTo>
                    <a:pt x="9" y="0"/>
                  </a:moveTo>
                  <a:cubicBezTo>
                    <a:pt x="3" y="6"/>
                    <a:pt x="0" y="15"/>
                    <a:pt x="0" y="25"/>
                  </a:cubicBezTo>
                  <a:cubicBezTo>
                    <a:pt x="0" y="497"/>
                    <a:pt x="0" y="497"/>
                    <a:pt x="0" y="497"/>
                  </a:cubicBezTo>
                  <a:cubicBezTo>
                    <a:pt x="0" y="519"/>
                    <a:pt x="18" y="536"/>
                    <a:pt x="39" y="536"/>
                  </a:cubicBezTo>
                  <a:cubicBezTo>
                    <a:pt x="391" y="536"/>
                    <a:pt x="391" y="536"/>
                    <a:pt x="391" y="536"/>
                  </a:cubicBezTo>
                  <a:cubicBezTo>
                    <a:pt x="405" y="536"/>
                    <a:pt x="416" y="530"/>
                    <a:pt x="424" y="519"/>
                  </a:cubicBezTo>
                  <a:cubicBezTo>
                    <a:pt x="416" y="528"/>
                    <a:pt x="405" y="534"/>
                    <a:pt x="393" y="534"/>
                  </a:cubicBezTo>
                  <a:cubicBezTo>
                    <a:pt x="42" y="534"/>
                    <a:pt x="42" y="534"/>
                    <a:pt x="42" y="534"/>
                  </a:cubicBezTo>
                  <a:cubicBezTo>
                    <a:pt x="20" y="534"/>
                    <a:pt x="2" y="516"/>
                    <a:pt x="2" y="494"/>
                  </a:cubicBezTo>
                  <a:cubicBezTo>
                    <a:pt x="2" y="22"/>
                    <a:pt x="2" y="22"/>
                    <a:pt x="2" y="22"/>
                  </a:cubicBezTo>
                  <a:cubicBezTo>
                    <a:pt x="2" y="14"/>
                    <a:pt x="5" y="6"/>
                    <a:pt x="9" y="0"/>
                  </a:cubicBezTo>
                </a:path>
              </a:pathLst>
            </a:custGeom>
            <a:solidFill>
              <a:srgbClr val="939598"/>
            </a:solidFill>
            <a:ln w="9525">
              <a:noFill/>
            </a:ln>
          </p:spPr>
          <p:txBody>
            <a:bodyPr/>
            <a:p>
              <a:endParaRPr lang="zh-CN" altLang="en-US"/>
            </a:p>
          </p:txBody>
        </p:sp>
        <p:sp>
          <p:nvSpPr>
            <p:cNvPr id="94216" name="任意多边形 22"/>
            <p:cNvSpPr/>
            <p:nvPr>
              <p:custDataLst>
                <p:tags r:id="rId2"/>
              </p:custDataLst>
            </p:nvPr>
          </p:nvSpPr>
          <p:spPr>
            <a:xfrm>
              <a:off x="3363" y="2642"/>
              <a:ext cx="4423" cy="5661"/>
            </a:xfrm>
            <a:custGeom>
              <a:avLst/>
              <a:gdLst/>
              <a:ahLst/>
              <a:cxnLst>
                <a:cxn ang="0">
                  <a:pos x="4423" y="5250"/>
                </a:cxn>
                <a:cxn ang="0">
                  <a:pos x="4021" y="5661"/>
                </a:cxn>
                <a:cxn ang="0">
                  <a:pos x="411" y="5661"/>
                </a:cxn>
                <a:cxn ang="0">
                  <a:pos x="0" y="5250"/>
                </a:cxn>
                <a:cxn ang="0">
                  <a:pos x="0" y="400"/>
                </a:cxn>
                <a:cxn ang="0">
                  <a:pos x="411" y="0"/>
                </a:cxn>
                <a:cxn ang="0">
                  <a:pos x="4021" y="0"/>
                </a:cxn>
                <a:cxn ang="0">
                  <a:pos x="4423" y="400"/>
                </a:cxn>
                <a:cxn ang="0">
                  <a:pos x="4423" y="5250"/>
                </a:cxn>
              </a:cxnLst>
              <a:pathLst>
                <a:path w="430" h="551">
                  <a:moveTo>
                    <a:pt x="430" y="511"/>
                  </a:moveTo>
                  <a:cubicBezTo>
                    <a:pt x="430" y="533"/>
                    <a:pt x="413" y="551"/>
                    <a:pt x="391" y="551"/>
                  </a:cubicBezTo>
                  <a:cubicBezTo>
                    <a:pt x="40" y="551"/>
                    <a:pt x="40" y="551"/>
                    <a:pt x="40" y="551"/>
                  </a:cubicBezTo>
                  <a:cubicBezTo>
                    <a:pt x="18" y="551"/>
                    <a:pt x="0" y="533"/>
                    <a:pt x="0" y="511"/>
                  </a:cubicBezTo>
                  <a:cubicBezTo>
                    <a:pt x="0" y="39"/>
                    <a:pt x="0" y="39"/>
                    <a:pt x="0" y="39"/>
                  </a:cubicBezTo>
                  <a:cubicBezTo>
                    <a:pt x="0" y="17"/>
                    <a:pt x="18" y="0"/>
                    <a:pt x="40" y="0"/>
                  </a:cubicBezTo>
                  <a:cubicBezTo>
                    <a:pt x="391" y="0"/>
                    <a:pt x="391" y="0"/>
                    <a:pt x="391" y="0"/>
                  </a:cubicBezTo>
                  <a:cubicBezTo>
                    <a:pt x="413" y="0"/>
                    <a:pt x="430" y="17"/>
                    <a:pt x="430" y="39"/>
                  </a:cubicBezTo>
                  <a:cubicBezTo>
                    <a:pt x="430" y="511"/>
                    <a:pt x="430" y="511"/>
                    <a:pt x="430" y="511"/>
                  </a:cubicBezTo>
                </a:path>
              </a:pathLst>
            </a:custGeom>
            <a:solidFill>
              <a:srgbClr val="D9DDE4"/>
            </a:solidFill>
            <a:ln w="9525">
              <a:noFill/>
            </a:ln>
          </p:spPr>
          <p:txBody>
            <a:bodyPr/>
            <a:p>
              <a:endParaRPr lang="zh-CN" altLang="en-US"/>
            </a:p>
          </p:txBody>
        </p:sp>
        <p:sp>
          <p:nvSpPr>
            <p:cNvPr id="94217" name="任意多边形 23"/>
            <p:cNvSpPr/>
            <p:nvPr>
              <p:custDataLst>
                <p:tags r:id="rId3"/>
              </p:custDataLst>
            </p:nvPr>
          </p:nvSpPr>
          <p:spPr>
            <a:xfrm>
              <a:off x="3569" y="2969"/>
              <a:ext cx="3990" cy="5086"/>
            </a:xfrm>
            <a:custGeom>
              <a:avLst/>
              <a:gdLst/>
              <a:ahLst/>
              <a:cxnLst>
                <a:cxn ang="0">
                  <a:pos x="3990" y="0"/>
                </a:cxn>
                <a:cxn ang="0">
                  <a:pos x="3969" y="0"/>
                </a:cxn>
                <a:cxn ang="0">
                  <a:pos x="3969" y="5055"/>
                </a:cxn>
                <a:cxn ang="0">
                  <a:pos x="914" y="5055"/>
                </a:cxn>
                <a:cxn ang="0">
                  <a:pos x="0" y="4171"/>
                </a:cxn>
                <a:cxn ang="0">
                  <a:pos x="0" y="4171"/>
                </a:cxn>
                <a:cxn ang="0">
                  <a:pos x="935" y="5086"/>
                </a:cxn>
                <a:cxn ang="0">
                  <a:pos x="3990" y="5086"/>
                </a:cxn>
                <a:cxn ang="0">
                  <a:pos x="3990" y="0"/>
                </a:cxn>
              </a:cxnLst>
              <a:pathLst>
                <a:path w="1549" h="1974">
                  <a:moveTo>
                    <a:pt x="1549" y="0"/>
                  </a:moveTo>
                  <a:lnTo>
                    <a:pt x="1541" y="0"/>
                  </a:lnTo>
                  <a:lnTo>
                    <a:pt x="1541" y="1962"/>
                  </a:lnTo>
                  <a:lnTo>
                    <a:pt x="355" y="1962"/>
                  </a:lnTo>
                  <a:lnTo>
                    <a:pt x="0" y="1619"/>
                  </a:lnTo>
                  <a:lnTo>
                    <a:pt x="0" y="1619"/>
                  </a:lnTo>
                  <a:lnTo>
                    <a:pt x="363" y="1974"/>
                  </a:lnTo>
                  <a:lnTo>
                    <a:pt x="1549" y="1974"/>
                  </a:lnTo>
                  <a:lnTo>
                    <a:pt x="1549" y="0"/>
                  </a:lnTo>
                </a:path>
              </a:pathLst>
            </a:custGeom>
            <a:noFill/>
            <a:ln w="9525">
              <a:noFill/>
            </a:ln>
          </p:spPr>
          <p:txBody>
            <a:bodyPr/>
            <a:p>
              <a:endParaRPr lang="zh-CN" altLang="en-US"/>
            </a:p>
          </p:txBody>
        </p:sp>
        <p:sp>
          <p:nvSpPr>
            <p:cNvPr id="94218" name="任意多边形 24"/>
            <p:cNvSpPr/>
            <p:nvPr>
              <p:custDataLst>
                <p:tags r:id="rId4"/>
              </p:custDataLst>
            </p:nvPr>
          </p:nvSpPr>
          <p:spPr>
            <a:xfrm>
              <a:off x="3538" y="2948"/>
              <a:ext cx="4001" cy="5076"/>
            </a:xfrm>
            <a:custGeom>
              <a:avLst/>
              <a:gdLst/>
              <a:ahLst/>
              <a:cxnLst>
                <a:cxn ang="0">
                  <a:pos x="945" y="5076"/>
                </a:cxn>
                <a:cxn ang="0">
                  <a:pos x="4001" y="5076"/>
                </a:cxn>
                <a:cxn ang="0">
                  <a:pos x="4001" y="0"/>
                </a:cxn>
                <a:cxn ang="0">
                  <a:pos x="0" y="0"/>
                </a:cxn>
                <a:cxn ang="0">
                  <a:pos x="0" y="4171"/>
                </a:cxn>
                <a:cxn ang="0">
                  <a:pos x="945" y="5076"/>
                </a:cxn>
              </a:cxnLst>
              <a:pathLst>
                <a:path w="1553" h="1970">
                  <a:moveTo>
                    <a:pt x="367" y="1970"/>
                  </a:moveTo>
                  <a:lnTo>
                    <a:pt x="1553" y="1970"/>
                  </a:lnTo>
                  <a:lnTo>
                    <a:pt x="1553" y="0"/>
                  </a:lnTo>
                  <a:lnTo>
                    <a:pt x="0" y="0"/>
                  </a:lnTo>
                  <a:lnTo>
                    <a:pt x="0" y="1619"/>
                  </a:lnTo>
                  <a:lnTo>
                    <a:pt x="367" y="1970"/>
                  </a:lnTo>
                  <a:close/>
                </a:path>
              </a:pathLst>
            </a:custGeom>
            <a:solidFill>
              <a:srgbClr val="FFFFFF"/>
            </a:solidFill>
            <a:ln w="9525">
              <a:noFill/>
            </a:ln>
          </p:spPr>
          <p:txBody>
            <a:bodyPr/>
            <a:p>
              <a:endParaRPr lang="zh-CN" altLang="en-US"/>
            </a:p>
          </p:txBody>
        </p:sp>
        <p:sp>
          <p:nvSpPr>
            <p:cNvPr id="94219" name="任意多边形 25"/>
            <p:cNvSpPr/>
            <p:nvPr>
              <p:custDataLst>
                <p:tags r:id="rId5"/>
              </p:custDataLst>
            </p:nvPr>
          </p:nvSpPr>
          <p:spPr>
            <a:xfrm>
              <a:off x="3738" y="3148"/>
              <a:ext cx="4001" cy="5076"/>
            </a:xfrm>
            <a:custGeom>
              <a:avLst/>
              <a:gdLst/>
              <a:ahLst/>
              <a:cxnLst>
                <a:cxn ang="0">
                  <a:pos x="945" y="5076"/>
                </a:cxn>
                <a:cxn ang="0">
                  <a:pos x="4001" y="5076"/>
                </a:cxn>
                <a:cxn ang="0">
                  <a:pos x="4001" y="0"/>
                </a:cxn>
                <a:cxn ang="0">
                  <a:pos x="0" y="0"/>
                </a:cxn>
                <a:cxn ang="0">
                  <a:pos x="0" y="4171"/>
                </a:cxn>
                <a:cxn ang="0">
                  <a:pos x="945" y="5076"/>
                </a:cxn>
              </a:cxnLst>
              <a:pathLst>
                <a:path w="1553" h="1970">
                  <a:moveTo>
                    <a:pt x="367" y="1970"/>
                  </a:moveTo>
                  <a:lnTo>
                    <a:pt x="1553" y="1970"/>
                  </a:lnTo>
                  <a:lnTo>
                    <a:pt x="1553" y="0"/>
                  </a:lnTo>
                  <a:lnTo>
                    <a:pt x="0" y="0"/>
                  </a:lnTo>
                  <a:lnTo>
                    <a:pt x="0" y="1619"/>
                  </a:lnTo>
                  <a:lnTo>
                    <a:pt x="367" y="1970"/>
                  </a:lnTo>
                </a:path>
              </a:pathLst>
            </a:custGeom>
            <a:noFill/>
            <a:ln w="9525">
              <a:noFill/>
            </a:ln>
          </p:spPr>
          <p:txBody>
            <a:bodyPr/>
            <a:p>
              <a:endParaRPr lang="zh-CN" altLang="en-US"/>
            </a:p>
          </p:txBody>
        </p:sp>
        <p:sp>
          <p:nvSpPr>
            <p:cNvPr id="94220" name="矩形 68"/>
            <p:cNvSpPr/>
            <p:nvPr>
              <p:custDataLst>
                <p:tags r:id="rId6"/>
              </p:custDataLst>
            </p:nvPr>
          </p:nvSpPr>
          <p:spPr>
            <a:xfrm>
              <a:off x="5668" y="7357"/>
              <a:ext cx="1409" cy="175"/>
            </a:xfrm>
            <a:prstGeom prst="rect">
              <a:avLst/>
            </a:prstGeom>
            <a:solidFill>
              <a:srgbClr val="8D98AD"/>
            </a:solidFill>
            <a:ln w="9525">
              <a:noFill/>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4221" name="矩形 69"/>
            <p:cNvSpPr/>
            <p:nvPr>
              <p:custDataLst>
                <p:tags r:id="rId7"/>
              </p:custDataLst>
            </p:nvPr>
          </p:nvSpPr>
          <p:spPr>
            <a:xfrm>
              <a:off x="4022" y="4214"/>
              <a:ext cx="3055" cy="82"/>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4222" name="矩形 70"/>
            <p:cNvSpPr/>
            <p:nvPr>
              <p:custDataLst>
                <p:tags r:id="rId8"/>
              </p:custDataLst>
            </p:nvPr>
          </p:nvSpPr>
          <p:spPr>
            <a:xfrm>
              <a:off x="4022" y="4530"/>
              <a:ext cx="3055" cy="93"/>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4223" name="矩形 71"/>
            <p:cNvSpPr/>
            <p:nvPr>
              <p:custDataLst>
                <p:tags r:id="rId9"/>
              </p:custDataLst>
            </p:nvPr>
          </p:nvSpPr>
          <p:spPr>
            <a:xfrm>
              <a:off x="4022" y="4860"/>
              <a:ext cx="3055" cy="82"/>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4224" name="矩形 72"/>
            <p:cNvSpPr/>
            <p:nvPr>
              <p:custDataLst>
                <p:tags r:id="rId10"/>
              </p:custDataLst>
            </p:nvPr>
          </p:nvSpPr>
          <p:spPr>
            <a:xfrm>
              <a:off x="4022" y="5180"/>
              <a:ext cx="3055" cy="93"/>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4225" name="矩形 13"/>
            <p:cNvSpPr/>
            <p:nvPr>
              <p:custDataLst>
                <p:tags r:id="rId11"/>
              </p:custDataLst>
            </p:nvPr>
          </p:nvSpPr>
          <p:spPr>
            <a:xfrm>
              <a:off x="4022" y="5507"/>
              <a:ext cx="3055" cy="93"/>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4226" name="矩形 14"/>
            <p:cNvSpPr/>
            <p:nvPr>
              <p:custDataLst>
                <p:tags r:id="rId12"/>
              </p:custDataLst>
            </p:nvPr>
          </p:nvSpPr>
          <p:spPr>
            <a:xfrm>
              <a:off x="4022" y="5837"/>
              <a:ext cx="3055" cy="82"/>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4227" name="矩形 16"/>
            <p:cNvSpPr/>
            <p:nvPr>
              <p:custDataLst>
                <p:tags r:id="rId13"/>
              </p:custDataLst>
            </p:nvPr>
          </p:nvSpPr>
          <p:spPr>
            <a:xfrm>
              <a:off x="4022" y="6154"/>
              <a:ext cx="3055" cy="93"/>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4228" name="矩形 19"/>
            <p:cNvSpPr/>
            <p:nvPr>
              <p:custDataLst>
                <p:tags r:id="rId14"/>
              </p:custDataLst>
            </p:nvPr>
          </p:nvSpPr>
          <p:spPr>
            <a:xfrm>
              <a:off x="4022" y="6484"/>
              <a:ext cx="3055" cy="82"/>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4229" name="矩形 20"/>
            <p:cNvSpPr/>
            <p:nvPr>
              <p:custDataLst>
                <p:tags r:id="rId15"/>
              </p:custDataLst>
            </p:nvPr>
          </p:nvSpPr>
          <p:spPr>
            <a:xfrm>
              <a:off x="4022" y="6813"/>
              <a:ext cx="3055" cy="82"/>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4230" name="矩形 22"/>
            <p:cNvSpPr/>
            <p:nvPr>
              <p:custDataLst>
                <p:tags r:id="rId16"/>
              </p:custDataLst>
            </p:nvPr>
          </p:nvSpPr>
          <p:spPr>
            <a:xfrm>
              <a:off x="4504" y="3536"/>
              <a:ext cx="2151" cy="173"/>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4231" name="任意多边形 37"/>
            <p:cNvSpPr/>
            <p:nvPr>
              <p:custDataLst>
                <p:tags r:id="rId17"/>
              </p:custDataLst>
            </p:nvPr>
          </p:nvSpPr>
          <p:spPr>
            <a:xfrm>
              <a:off x="3538" y="7120"/>
              <a:ext cx="966" cy="904"/>
            </a:xfrm>
            <a:custGeom>
              <a:avLst/>
              <a:gdLst/>
              <a:ahLst/>
              <a:cxnLst>
                <a:cxn ang="0">
                  <a:pos x="966" y="0"/>
                </a:cxn>
                <a:cxn ang="0">
                  <a:pos x="0" y="0"/>
                </a:cxn>
                <a:cxn ang="0">
                  <a:pos x="945" y="904"/>
                </a:cxn>
                <a:cxn ang="0">
                  <a:pos x="966" y="0"/>
                </a:cxn>
              </a:cxnLst>
              <a:pathLst>
                <a:path w="375" h="351">
                  <a:moveTo>
                    <a:pt x="375" y="0"/>
                  </a:moveTo>
                  <a:lnTo>
                    <a:pt x="0" y="0"/>
                  </a:lnTo>
                  <a:lnTo>
                    <a:pt x="367" y="351"/>
                  </a:lnTo>
                  <a:lnTo>
                    <a:pt x="375" y="0"/>
                  </a:lnTo>
                  <a:close/>
                </a:path>
              </a:pathLst>
            </a:custGeom>
            <a:solidFill>
              <a:srgbClr val="BCBCB8"/>
            </a:solidFill>
            <a:ln w="9525">
              <a:noFill/>
            </a:ln>
          </p:spPr>
          <p:txBody>
            <a:bodyPr/>
            <a:p>
              <a:endParaRPr lang="zh-CN" altLang="en-US"/>
            </a:p>
          </p:txBody>
        </p:sp>
        <p:sp>
          <p:nvSpPr>
            <p:cNvPr id="94232" name="任意多边形 38"/>
            <p:cNvSpPr/>
            <p:nvPr>
              <p:custDataLst>
                <p:tags r:id="rId18"/>
              </p:custDataLst>
            </p:nvPr>
          </p:nvSpPr>
          <p:spPr>
            <a:xfrm>
              <a:off x="3738" y="7320"/>
              <a:ext cx="966" cy="904"/>
            </a:xfrm>
            <a:custGeom>
              <a:avLst/>
              <a:gdLst/>
              <a:ahLst/>
              <a:cxnLst>
                <a:cxn ang="0">
                  <a:pos x="966" y="0"/>
                </a:cxn>
                <a:cxn ang="0">
                  <a:pos x="0" y="0"/>
                </a:cxn>
                <a:cxn ang="0">
                  <a:pos x="945" y="904"/>
                </a:cxn>
                <a:cxn ang="0">
                  <a:pos x="966" y="0"/>
                </a:cxn>
              </a:cxnLst>
              <a:pathLst>
                <a:path w="375" h="351">
                  <a:moveTo>
                    <a:pt x="375" y="0"/>
                  </a:moveTo>
                  <a:lnTo>
                    <a:pt x="0" y="0"/>
                  </a:lnTo>
                  <a:lnTo>
                    <a:pt x="367" y="351"/>
                  </a:lnTo>
                  <a:lnTo>
                    <a:pt x="375" y="0"/>
                  </a:lnTo>
                </a:path>
              </a:pathLst>
            </a:custGeom>
            <a:noFill/>
            <a:ln w="9525">
              <a:noFill/>
            </a:ln>
          </p:spPr>
          <p:txBody>
            <a:bodyPr/>
            <a:p>
              <a:endParaRPr lang="zh-CN" altLang="en-US"/>
            </a:p>
          </p:txBody>
        </p:sp>
        <p:sp>
          <p:nvSpPr>
            <p:cNvPr id="94233" name="任意多边形 39"/>
            <p:cNvSpPr/>
            <p:nvPr>
              <p:custDataLst>
                <p:tags r:id="rId19"/>
              </p:custDataLst>
            </p:nvPr>
          </p:nvSpPr>
          <p:spPr>
            <a:xfrm>
              <a:off x="3538" y="7120"/>
              <a:ext cx="945" cy="904"/>
            </a:xfrm>
            <a:custGeom>
              <a:avLst/>
              <a:gdLst/>
              <a:ahLst/>
              <a:cxnLst>
                <a:cxn ang="0">
                  <a:pos x="903" y="51"/>
                </a:cxn>
                <a:cxn ang="0">
                  <a:pos x="0" y="0"/>
                </a:cxn>
                <a:cxn ang="0">
                  <a:pos x="945" y="904"/>
                </a:cxn>
                <a:cxn ang="0">
                  <a:pos x="903" y="51"/>
                </a:cxn>
              </a:cxnLst>
              <a:pathLst>
                <a:path w="367" h="351">
                  <a:moveTo>
                    <a:pt x="351" y="20"/>
                  </a:moveTo>
                  <a:lnTo>
                    <a:pt x="0" y="0"/>
                  </a:lnTo>
                  <a:lnTo>
                    <a:pt x="367" y="351"/>
                  </a:lnTo>
                  <a:lnTo>
                    <a:pt x="351" y="20"/>
                  </a:lnTo>
                  <a:close/>
                </a:path>
              </a:pathLst>
            </a:custGeom>
            <a:solidFill>
              <a:srgbClr val="B3BAC8"/>
            </a:solidFill>
            <a:ln w="9525">
              <a:noFill/>
            </a:ln>
          </p:spPr>
          <p:txBody>
            <a:bodyPr/>
            <a:p>
              <a:endParaRPr lang="zh-CN" altLang="en-US"/>
            </a:p>
          </p:txBody>
        </p:sp>
        <p:sp>
          <p:nvSpPr>
            <p:cNvPr id="94234" name="矩形 26"/>
            <p:cNvSpPr/>
            <p:nvPr>
              <p:custDataLst>
                <p:tags r:id="rId20"/>
              </p:custDataLst>
            </p:nvPr>
          </p:nvSpPr>
          <p:spPr>
            <a:xfrm>
              <a:off x="4782" y="2497"/>
              <a:ext cx="1533" cy="472"/>
            </a:xfrm>
            <a:prstGeom prst="rect">
              <a:avLst/>
            </a:prstGeom>
            <a:solidFill>
              <a:srgbClr val="4D576B"/>
            </a:solidFill>
            <a:ln w="9525">
              <a:noFill/>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4235" name="任意多边形 19"/>
            <p:cNvSpPr/>
            <p:nvPr>
              <p:custDataLst>
                <p:tags r:id="rId21"/>
              </p:custDataLst>
            </p:nvPr>
          </p:nvSpPr>
          <p:spPr>
            <a:xfrm>
              <a:off x="4758" y="2088"/>
              <a:ext cx="1559" cy="844"/>
            </a:xfrm>
            <a:custGeom>
              <a:avLst/>
              <a:gdLst/>
              <a:ahLst/>
              <a:cxnLst>
                <a:cxn ang="0">
                  <a:pos x="1073" y="402"/>
                </a:cxn>
                <a:cxn ang="0">
                  <a:pos x="1092" y="316"/>
                </a:cxn>
                <a:cxn ang="0">
                  <a:pos x="774" y="0"/>
                </a:cxn>
                <a:cxn ang="0">
                  <a:pos x="466" y="316"/>
                </a:cxn>
                <a:cxn ang="0">
                  <a:pos x="476" y="402"/>
                </a:cxn>
                <a:cxn ang="0">
                  <a:pos x="0" y="402"/>
                </a:cxn>
                <a:cxn ang="0">
                  <a:pos x="0" y="844"/>
                </a:cxn>
                <a:cxn ang="0">
                  <a:pos x="1559" y="844"/>
                </a:cxn>
                <a:cxn ang="0">
                  <a:pos x="1559" y="402"/>
                </a:cxn>
                <a:cxn ang="0">
                  <a:pos x="1073" y="402"/>
                </a:cxn>
              </a:cxnLst>
              <a:pathLst>
                <a:path w="167" h="88">
                  <a:moveTo>
                    <a:pt x="115" y="42"/>
                  </a:moveTo>
                  <a:cubicBezTo>
                    <a:pt x="116" y="39"/>
                    <a:pt x="117" y="36"/>
                    <a:pt x="117" y="33"/>
                  </a:cubicBezTo>
                  <a:cubicBezTo>
                    <a:pt x="117" y="15"/>
                    <a:pt x="102" y="0"/>
                    <a:pt x="83" y="0"/>
                  </a:cubicBezTo>
                  <a:cubicBezTo>
                    <a:pt x="65" y="0"/>
                    <a:pt x="50" y="15"/>
                    <a:pt x="50" y="33"/>
                  </a:cubicBezTo>
                  <a:cubicBezTo>
                    <a:pt x="50" y="36"/>
                    <a:pt x="51" y="39"/>
                    <a:pt x="51" y="42"/>
                  </a:cubicBezTo>
                  <a:cubicBezTo>
                    <a:pt x="0" y="42"/>
                    <a:pt x="0" y="42"/>
                    <a:pt x="0" y="42"/>
                  </a:cubicBezTo>
                  <a:cubicBezTo>
                    <a:pt x="0" y="88"/>
                    <a:pt x="0" y="88"/>
                    <a:pt x="0" y="88"/>
                  </a:cubicBezTo>
                  <a:cubicBezTo>
                    <a:pt x="167" y="88"/>
                    <a:pt x="167" y="88"/>
                    <a:pt x="167" y="88"/>
                  </a:cubicBezTo>
                  <a:cubicBezTo>
                    <a:pt x="167" y="42"/>
                    <a:pt x="167" y="42"/>
                    <a:pt x="167" y="42"/>
                  </a:cubicBezTo>
                  <a:lnTo>
                    <a:pt x="115" y="42"/>
                  </a:lnTo>
                  <a:close/>
                </a:path>
              </a:pathLst>
            </a:custGeom>
            <a:solidFill>
              <a:srgbClr val="8D98AD"/>
            </a:solidFill>
            <a:ln w="9525">
              <a:noFill/>
            </a:ln>
          </p:spPr>
          <p:txBody>
            <a:bodyPr/>
            <a:p>
              <a:endParaRPr lang="zh-CN" altLang="en-US"/>
            </a:p>
          </p:txBody>
        </p:sp>
        <p:sp>
          <p:nvSpPr>
            <p:cNvPr id="94236" name="椭圆 31"/>
            <p:cNvSpPr/>
            <p:nvPr>
              <p:custDataLst>
                <p:tags r:id="rId22"/>
              </p:custDataLst>
            </p:nvPr>
          </p:nvSpPr>
          <p:spPr>
            <a:xfrm>
              <a:off x="5355" y="2222"/>
              <a:ext cx="376" cy="376"/>
            </a:xfrm>
            <a:prstGeom prst="ellipse">
              <a:avLst/>
            </a:prstGeom>
            <a:solidFill>
              <a:srgbClr val="8D98AD"/>
            </a:solidFill>
            <a:ln w="9525">
              <a:noFill/>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4237" name="任意多边形 13"/>
            <p:cNvSpPr/>
            <p:nvPr>
              <p:custDataLst>
                <p:tags r:id="rId23"/>
              </p:custDataLst>
            </p:nvPr>
          </p:nvSpPr>
          <p:spPr>
            <a:xfrm rot="1080935">
              <a:off x="4622" y="4943"/>
              <a:ext cx="896" cy="550"/>
            </a:xfrm>
            <a:custGeom>
              <a:avLst/>
              <a:gdLst/>
              <a:ahLst/>
              <a:cxnLst>
                <a:cxn ang="0">
                  <a:pos x="45" y="224"/>
                </a:cxn>
                <a:cxn ang="0">
                  <a:pos x="0" y="449"/>
                </a:cxn>
                <a:cxn ang="0">
                  <a:pos x="482" y="550"/>
                </a:cxn>
                <a:cxn ang="0">
                  <a:pos x="880" y="426"/>
                </a:cxn>
                <a:cxn ang="0">
                  <a:pos x="880" y="426"/>
                </a:cxn>
                <a:cxn ang="0">
                  <a:pos x="880" y="410"/>
                </a:cxn>
                <a:cxn ang="0">
                  <a:pos x="520" y="333"/>
                </a:cxn>
                <a:cxn ang="0">
                  <a:pos x="474" y="356"/>
                </a:cxn>
                <a:cxn ang="0">
                  <a:pos x="436" y="302"/>
                </a:cxn>
                <a:cxn ang="0">
                  <a:pos x="490" y="271"/>
                </a:cxn>
                <a:cxn ang="0">
                  <a:pos x="520" y="309"/>
                </a:cxn>
                <a:cxn ang="0">
                  <a:pos x="888" y="387"/>
                </a:cxn>
                <a:cxn ang="0">
                  <a:pos x="896" y="371"/>
                </a:cxn>
                <a:cxn ang="0">
                  <a:pos x="896" y="371"/>
                </a:cxn>
                <a:cxn ang="0">
                  <a:pos x="574" y="100"/>
                </a:cxn>
                <a:cxn ang="0">
                  <a:pos x="91" y="0"/>
                </a:cxn>
                <a:cxn ang="0">
                  <a:pos x="45" y="224"/>
                </a:cxn>
              </a:cxnLst>
              <a:pathLst>
                <a:path w="117" h="71">
                  <a:moveTo>
                    <a:pt x="6" y="29"/>
                  </a:moveTo>
                  <a:cubicBezTo>
                    <a:pt x="0" y="58"/>
                    <a:pt x="0" y="58"/>
                    <a:pt x="0" y="58"/>
                  </a:cubicBezTo>
                  <a:cubicBezTo>
                    <a:pt x="63" y="71"/>
                    <a:pt x="63" y="71"/>
                    <a:pt x="63" y="71"/>
                  </a:cubicBezTo>
                  <a:cubicBezTo>
                    <a:pt x="76" y="58"/>
                    <a:pt x="95" y="51"/>
                    <a:pt x="115" y="55"/>
                  </a:cubicBezTo>
                  <a:cubicBezTo>
                    <a:pt x="115" y="55"/>
                    <a:pt x="115" y="55"/>
                    <a:pt x="115" y="55"/>
                  </a:cubicBezTo>
                  <a:cubicBezTo>
                    <a:pt x="115" y="53"/>
                    <a:pt x="115" y="53"/>
                    <a:pt x="115" y="53"/>
                  </a:cubicBezTo>
                  <a:cubicBezTo>
                    <a:pt x="68" y="43"/>
                    <a:pt x="68" y="43"/>
                    <a:pt x="68" y="43"/>
                  </a:cubicBezTo>
                  <a:cubicBezTo>
                    <a:pt x="67" y="45"/>
                    <a:pt x="64" y="47"/>
                    <a:pt x="62" y="46"/>
                  </a:cubicBezTo>
                  <a:cubicBezTo>
                    <a:pt x="59" y="45"/>
                    <a:pt x="57" y="42"/>
                    <a:pt x="57" y="39"/>
                  </a:cubicBezTo>
                  <a:cubicBezTo>
                    <a:pt x="58" y="36"/>
                    <a:pt x="61" y="34"/>
                    <a:pt x="64" y="35"/>
                  </a:cubicBezTo>
                  <a:cubicBezTo>
                    <a:pt x="67" y="36"/>
                    <a:pt x="68" y="38"/>
                    <a:pt x="68" y="40"/>
                  </a:cubicBezTo>
                  <a:cubicBezTo>
                    <a:pt x="116" y="50"/>
                    <a:pt x="116" y="50"/>
                    <a:pt x="116" y="50"/>
                  </a:cubicBezTo>
                  <a:cubicBezTo>
                    <a:pt x="117" y="48"/>
                    <a:pt x="117" y="48"/>
                    <a:pt x="117" y="48"/>
                  </a:cubicBezTo>
                  <a:cubicBezTo>
                    <a:pt x="117" y="48"/>
                    <a:pt x="117" y="48"/>
                    <a:pt x="117" y="48"/>
                  </a:cubicBezTo>
                  <a:cubicBezTo>
                    <a:pt x="97" y="44"/>
                    <a:pt x="82" y="30"/>
                    <a:pt x="75" y="13"/>
                  </a:cubicBezTo>
                  <a:cubicBezTo>
                    <a:pt x="12" y="0"/>
                    <a:pt x="12" y="0"/>
                    <a:pt x="12" y="0"/>
                  </a:cubicBezTo>
                  <a:lnTo>
                    <a:pt x="6" y="29"/>
                  </a:lnTo>
                  <a:close/>
                </a:path>
              </a:pathLst>
            </a:custGeom>
            <a:solidFill>
              <a:srgbClr val="63B0E3"/>
            </a:solidFill>
            <a:ln w="9525">
              <a:noFill/>
            </a:ln>
          </p:spPr>
          <p:txBody>
            <a:bodyPr/>
            <a:p>
              <a:endParaRPr lang="zh-CN" altLang="en-US"/>
            </a:p>
          </p:txBody>
        </p:sp>
        <p:sp>
          <p:nvSpPr>
            <p:cNvPr id="94238" name="任意多边形 14"/>
            <p:cNvSpPr/>
            <p:nvPr>
              <p:custDataLst>
                <p:tags r:id="rId24"/>
              </p:custDataLst>
            </p:nvPr>
          </p:nvSpPr>
          <p:spPr>
            <a:xfrm rot="1080935">
              <a:off x="2346" y="3929"/>
              <a:ext cx="2679" cy="1068"/>
            </a:xfrm>
            <a:custGeom>
              <a:avLst/>
              <a:gdLst/>
              <a:ahLst/>
              <a:cxnLst>
                <a:cxn ang="0">
                  <a:pos x="2679" y="533"/>
                </a:cxn>
                <a:cxn ang="0">
                  <a:pos x="2572" y="1068"/>
                </a:cxn>
                <a:cxn ang="0">
                  <a:pos x="0" y="540"/>
                </a:cxn>
                <a:cxn ang="0">
                  <a:pos x="106" y="0"/>
                </a:cxn>
                <a:cxn ang="0">
                  <a:pos x="2679" y="533"/>
                </a:cxn>
              </a:cxnLst>
              <a:pathLst>
                <a:path w="2111" h="841">
                  <a:moveTo>
                    <a:pt x="2111" y="420"/>
                  </a:moveTo>
                  <a:lnTo>
                    <a:pt x="2027" y="841"/>
                  </a:lnTo>
                  <a:lnTo>
                    <a:pt x="0" y="426"/>
                  </a:lnTo>
                  <a:lnTo>
                    <a:pt x="84" y="0"/>
                  </a:lnTo>
                  <a:lnTo>
                    <a:pt x="2111" y="420"/>
                  </a:lnTo>
                  <a:close/>
                </a:path>
              </a:pathLst>
            </a:custGeom>
            <a:solidFill>
              <a:srgbClr val="1F74AD"/>
            </a:solidFill>
            <a:ln w="9525">
              <a:noFill/>
            </a:ln>
          </p:spPr>
          <p:txBody>
            <a:bodyPr/>
            <a:p>
              <a:endParaRPr lang="zh-CN" altLang="en-US"/>
            </a:p>
          </p:txBody>
        </p:sp>
        <p:sp>
          <p:nvSpPr>
            <p:cNvPr id="94239" name="任意多边形 15"/>
            <p:cNvSpPr/>
            <p:nvPr>
              <p:custDataLst>
                <p:tags r:id="rId25"/>
              </p:custDataLst>
            </p:nvPr>
          </p:nvSpPr>
          <p:spPr>
            <a:xfrm rot="1080935">
              <a:off x="2249" y="3873"/>
              <a:ext cx="2680" cy="1075"/>
            </a:xfrm>
            <a:custGeom>
              <a:avLst/>
              <a:gdLst/>
              <a:ahLst/>
              <a:cxnLst>
                <a:cxn ang="0">
                  <a:pos x="2680" y="534"/>
                </a:cxn>
                <a:cxn ang="0">
                  <a:pos x="2572" y="1075"/>
                </a:cxn>
                <a:cxn ang="0">
                  <a:pos x="0" y="541"/>
                </a:cxn>
                <a:cxn ang="0">
                  <a:pos x="107" y="0"/>
                </a:cxn>
                <a:cxn ang="0">
                  <a:pos x="2680" y="534"/>
                </a:cxn>
              </a:cxnLst>
              <a:pathLst>
                <a:path w="2112" h="847">
                  <a:moveTo>
                    <a:pt x="2112" y="421"/>
                  </a:moveTo>
                  <a:lnTo>
                    <a:pt x="2027" y="847"/>
                  </a:lnTo>
                  <a:lnTo>
                    <a:pt x="0" y="427"/>
                  </a:lnTo>
                  <a:lnTo>
                    <a:pt x="85" y="0"/>
                  </a:lnTo>
                  <a:lnTo>
                    <a:pt x="2112" y="421"/>
                  </a:lnTo>
                  <a:close/>
                </a:path>
              </a:pathLst>
            </a:custGeom>
            <a:solidFill>
              <a:srgbClr val="CBE5F6"/>
            </a:solidFill>
            <a:ln w="9525">
              <a:noFill/>
            </a:ln>
          </p:spPr>
          <p:txBody>
            <a:bodyPr/>
            <a:p>
              <a:endParaRPr lang="zh-CN" altLang="en-US"/>
            </a:p>
          </p:txBody>
        </p:sp>
        <p:sp>
          <p:nvSpPr>
            <p:cNvPr id="94240" name="任意多边形 16"/>
            <p:cNvSpPr/>
            <p:nvPr>
              <p:custDataLst>
                <p:tags r:id="rId26"/>
              </p:custDataLst>
            </p:nvPr>
          </p:nvSpPr>
          <p:spPr>
            <a:xfrm rot="1080935">
              <a:off x="1713" y="3136"/>
              <a:ext cx="429" cy="689"/>
            </a:xfrm>
            <a:custGeom>
              <a:avLst/>
              <a:gdLst/>
              <a:ahLst/>
              <a:cxnLst>
                <a:cxn ang="0">
                  <a:pos x="283" y="681"/>
                </a:cxn>
                <a:cxn ang="0">
                  <a:pos x="298" y="689"/>
                </a:cxn>
                <a:cxn ang="0">
                  <a:pos x="429" y="38"/>
                </a:cxn>
                <a:cxn ang="0">
                  <a:pos x="413" y="30"/>
                </a:cxn>
                <a:cxn ang="0">
                  <a:pos x="38" y="294"/>
                </a:cxn>
                <a:cxn ang="0">
                  <a:pos x="283" y="681"/>
                </a:cxn>
              </a:cxnLst>
              <a:pathLst>
                <a:path w="56" h="89">
                  <a:moveTo>
                    <a:pt x="37" y="88"/>
                  </a:moveTo>
                  <a:cubicBezTo>
                    <a:pt x="39" y="89"/>
                    <a:pt x="39" y="89"/>
                    <a:pt x="39" y="89"/>
                  </a:cubicBezTo>
                  <a:cubicBezTo>
                    <a:pt x="56" y="5"/>
                    <a:pt x="56" y="5"/>
                    <a:pt x="56" y="5"/>
                  </a:cubicBezTo>
                  <a:cubicBezTo>
                    <a:pt x="54" y="4"/>
                    <a:pt x="54" y="4"/>
                    <a:pt x="54" y="4"/>
                  </a:cubicBezTo>
                  <a:cubicBezTo>
                    <a:pt x="32" y="0"/>
                    <a:pt x="10" y="15"/>
                    <a:pt x="5" y="38"/>
                  </a:cubicBezTo>
                  <a:cubicBezTo>
                    <a:pt x="0" y="61"/>
                    <a:pt x="15" y="83"/>
                    <a:pt x="37" y="88"/>
                  </a:cubicBezTo>
                  <a:close/>
                </a:path>
              </a:pathLst>
            </a:custGeom>
            <a:solidFill>
              <a:srgbClr val="CBE5F6"/>
            </a:solidFill>
            <a:ln w="9525">
              <a:noFill/>
            </a:ln>
          </p:spPr>
          <p:txBody>
            <a:bodyPr/>
            <a:p>
              <a:endParaRPr lang="zh-CN" altLang="en-US"/>
            </a:p>
          </p:txBody>
        </p:sp>
        <p:sp>
          <p:nvSpPr>
            <p:cNvPr id="94241" name="任意多边形 17"/>
            <p:cNvSpPr/>
            <p:nvPr>
              <p:custDataLst>
                <p:tags r:id="rId27"/>
              </p:custDataLst>
            </p:nvPr>
          </p:nvSpPr>
          <p:spPr>
            <a:xfrm rot="1080935">
              <a:off x="1963" y="3226"/>
              <a:ext cx="1669" cy="1098"/>
            </a:xfrm>
            <a:custGeom>
              <a:avLst/>
              <a:gdLst/>
              <a:ahLst/>
              <a:cxnLst>
                <a:cxn ang="0">
                  <a:pos x="130" y="231"/>
                </a:cxn>
                <a:cxn ang="0">
                  <a:pos x="0" y="881"/>
                </a:cxn>
                <a:cxn ang="0">
                  <a:pos x="1048" y="1098"/>
                </a:cxn>
                <a:cxn ang="0">
                  <a:pos x="1110" y="1051"/>
                </a:cxn>
                <a:cxn ang="0">
                  <a:pos x="1217" y="502"/>
                </a:cxn>
                <a:cxn ang="0">
                  <a:pos x="1179" y="448"/>
                </a:cxn>
                <a:cxn ang="0">
                  <a:pos x="237" y="247"/>
                </a:cxn>
                <a:cxn ang="0">
                  <a:pos x="413" y="139"/>
                </a:cxn>
                <a:cxn ang="0">
                  <a:pos x="1577" y="378"/>
                </a:cxn>
                <a:cxn ang="0">
                  <a:pos x="1577" y="378"/>
                </a:cxn>
                <a:cxn ang="0">
                  <a:pos x="1653" y="340"/>
                </a:cxn>
                <a:cxn ang="0">
                  <a:pos x="1653" y="340"/>
                </a:cxn>
                <a:cxn ang="0">
                  <a:pos x="1669" y="278"/>
                </a:cxn>
                <a:cxn ang="0">
                  <a:pos x="436" y="23"/>
                </a:cxn>
                <a:cxn ang="0">
                  <a:pos x="130" y="231"/>
                </a:cxn>
              </a:cxnLst>
              <a:pathLst>
                <a:path w="218" h="142">
                  <a:moveTo>
                    <a:pt x="17" y="30"/>
                  </a:moveTo>
                  <a:cubicBezTo>
                    <a:pt x="0" y="114"/>
                    <a:pt x="0" y="114"/>
                    <a:pt x="0" y="114"/>
                  </a:cubicBezTo>
                  <a:cubicBezTo>
                    <a:pt x="137" y="142"/>
                    <a:pt x="137" y="142"/>
                    <a:pt x="137" y="142"/>
                  </a:cubicBezTo>
                  <a:cubicBezTo>
                    <a:pt x="140" y="142"/>
                    <a:pt x="144" y="140"/>
                    <a:pt x="145" y="136"/>
                  </a:cubicBezTo>
                  <a:cubicBezTo>
                    <a:pt x="159" y="65"/>
                    <a:pt x="159" y="65"/>
                    <a:pt x="159" y="65"/>
                  </a:cubicBezTo>
                  <a:cubicBezTo>
                    <a:pt x="160" y="62"/>
                    <a:pt x="158" y="58"/>
                    <a:pt x="154" y="58"/>
                  </a:cubicBezTo>
                  <a:cubicBezTo>
                    <a:pt x="31" y="32"/>
                    <a:pt x="31" y="32"/>
                    <a:pt x="31" y="32"/>
                  </a:cubicBezTo>
                  <a:cubicBezTo>
                    <a:pt x="33" y="22"/>
                    <a:pt x="44" y="15"/>
                    <a:pt x="54" y="18"/>
                  </a:cubicBezTo>
                  <a:cubicBezTo>
                    <a:pt x="206" y="49"/>
                    <a:pt x="206" y="49"/>
                    <a:pt x="206" y="49"/>
                  </a:cubicBezTo>
                  <a:cubicBezTo>
                    <a:pt x="206" y="49"/>
                    <a:pt x="206" y="49"/>
                    <a:pt x="206" y="49"/>
                  </a:cubicBezTo>
                  <a:cubicBezTo>
                    <a:pt x="210" y="49"/>
                    <a:pt x="215" y="47"/>
                    <a:pt x="216" y="44"/>
                  </a:cubicBezTo>
                  <a:cubicBezTo>
                    <a:pt x="216" y="44"/>
                    <a:pt x="216" y="44"/>
                    <a:pt x="216" y="44"/>
                  </a:cubicBezTo>
                  <a:cubicBezTo>
                    <a:pt x="218" y="36"/>
                    <a:pt x="218" y="36"/>
                    <a:pt x="218" y="36"/>
                  </a:cubicBezTo>
                  <a:cubicBezTo>
                    <a:pt x="57" y="3"/>
                    <a:pt x="57" y="3"/>
                    <a:pt x="57" y="3"/>
                  </a:cubicBezTo>
                  <a:cubicBezTo>
                    <a:pt x="39" y="0"/>
                    <a:pt x="21" y="11"/>
                    <a:pt x="17" y="30"/>
                  </a:cubicBezTo>
                  <a:close/>
                </a:path>
              </a:pathLst>
            </a:custGeom>
            <a:solidFill>
              <a:srgbClr val="1F74AD"/>
            </a:solidFill>
            <a:ln w="9525">
              <a:noFill/>
            </a:ln>
          </p:spPr>
          <p:txBody>
            <a:bodyPr/>
            <a:p>
              <a:endParaRPr lang="zh-CN" altLang="en-US"/>
            </a:p>
          </p:txBody>
        </p:sp>
        <p:sp>
          <p:nvSpPr>
            <p:cNvPr id="94242" name="任意多边形 18"/>
            <p:cNvSpPr/>
            <p:nvPr>
              <p:custDataLst>
                <p:tags r:id="rId28"/>
              </p:custDataLst>
            </p:nvPr>
          </p:nvSpPr>
          <p:spPr>
            <a:xfrm rot="1080935">
              <a:off x="2088" y="3290"/>
              <a:ext cx="275" cy="680"/>
            </a:xfrm>
            <a:custGeom>
              <a:avLst/>
              <a:gdLst/>
              <a:ahLst/>
              <a:cxnLst>
                <a:cxn ang="0">
                  <a:pos x="144" y="680"/>
                </a:cxn>
                <a:cxn ang="0">
                  <a:pos x="275" y="30"/>
                </a:cxn>
                <a:cxn ang="0">
                  <a:pos x="129" y="0"/>
                </a:cxn>
                <a:cxn ang="0">
                  <a:pos x="0" y="649"/>
                </a:cxn>
                <a:cxn ang="0">
                  <a:pos x="144" y="680"/>
                </a:cxn>
              </a:cxnLst>
              <a:pathLst>
                <a:path w="217" h="536">
                  <a:moveTo>
                    <a:pt x="114" y="536"/>
                  </a:moveTo>
                  <a:lnTo>
                    <a:pt x="217" y="24"/>
                  </a:lnTo>
                  <a:lnTo>
                    <a:pt x="102" y="0"/>
                  </a:lnTo>
                  <a:lnTo>
                    <a:pt x="0" y="512"/>
                  </a:lnTo>
                  <a:lnTo>
                    <a:pt x="114" y="536"/>
                  </a:lnTo>
                  <a:close/>
                </a:path>
              </a:pathLst>
            </a:custGeom>
            <a:solidFill>
              <a:srgbClr val="97CAEC"/>
            </a:solidFill>
            <a:ln w="9525">
              <a:noFill/>
            </a:ln>
          </p:spPr>
          <p:txBody>
            <a:bodyPr/>
            <a:p>
              <a:endParaRPr lang="zh-CN" altLang="en-US"/>
            </a:p>
          </p:txBody>
        </p:sp>
      </p:grpSp>
      <p:sp>
        <p:nvSpPr>
          <p:cNvPr id="49" name="文本框 48"/>
          <p:cNvSpPr txBox="1"/>
          <p:nvPr>
            <p:custDataLst>
              <p:tags r:id="rId29"/>
            </p:custDataLst>
          </p:nvPr>
        </p:nvSpPr>
        <p:spPr>
          <a:xfrm>
            <a:off x="5527675" y="4915535"/>
            <a:ext cx="5621020" cy="1303655"/>
          </a:xfrm>
          <a:prstGeom prst="rect">
            <a:avLst/>
          </a:prstGeom>
          <a:noFill/>
        </p:spPr>
        <p:txBody>
          <a:bodyPr wrap="square" lIns="90000" tIns="0" rIns="90000" bIns="46800"/>
          <a:p>
            <a:pPr algn="just">
              <a:lnSpc>
                <a:spcPct val="130000"/>
              </a:lnSpc>
              <a:buClrTx/>
              <a:buSzTx/>
              <a:buFontTx/>
            </a:pPr>
            <a:r>
              <a:rPr lang="zh-CN" altLang="en-US" sz="1400" spc="150" noProof="1" dirty="0">
                <a:latin typeface="微软雅黑" panose="020B0503020204020204" charset="-122"/>
                <a:ea typeface="微软雅黑" panose="020B0503020204020204" charset="-122"/>
                <a:cs typeface="+mn-cs"/>
              </a:rPr>
              <a:t>（6）卫生行政部门工作人员或者医疗、预防、保健机构工作人员违反执业医师法的有关规定，弄虚作假、玩忽职守、滥用职权、徇私舞弊，尚不构成犯罪的，依法给予行政处分。</a:t>
            </a:r>
            <a:endParaRPr lang="zh-CN" altLang="en-US" sz="1400" spc="150" noProof="1" dirty="0">
              <a:latin typeface="微软雅黑" panose="020B0503020204020204" charset="-122"/>
              <a:ea typeface="微软雅黑" panose="020B0503020204020204" charset="-122"/>
              <a:cs typeface="+mn-cs"/>
            </a:endParaRPr>
          </a:p>
        </p:txBody>
      </p:sp>
      <p:sp>
        <p:nvSpPr>
          <p:cNvPr id="99" name="文本框 98"/>
          <p:cNvSpPr txBox="1"/>
          <p:nvPr>
            <p:custDataLst>
              <p:tags r:id="rId30"/>
            </p:custDataLst>
          </p:nvPr>
        </p:nvSpPr>
        <p:spPr>
          <a:xfrm>
            <a:off x="5494655" y="3509645"/>
            <a:ext cx="5654675" cy="1291590"/>
          </a:xfrm>
          <a:prstGeom prst="rect">
            <a:avLst/>
          </a:prstGeom>
          <a:noFill/>
        </p:spPr>
        <p:txBody>
          <a:bodyPr wrap="square" lIns="90000" tIns="0" rIns="90000" bIns="46800"/>
          <a:p>
            <a:pPr algn="just">
              <a:lnSpc>
                <a:spcPct val="130000"/>
              </a:lnSpc>
              <a:buClrTx/>
              <a:buSzTx/>
              <a:buFontTx/>
            </a:pPr>
            <a:r>
              <a:rPr lang="zh-CN" altLang="en-US" sz="1400" spc="150" noProof="1" dirty="0">
                <a:latin typeface="微软雅黑" panose="020B0503020204020204" charset="-122"/>
                <a:ea typeface="微软雅黑" panose="020B0503020204020204" charset="-122"/>
                <a:cs typeface="+mn-cs"/>
              </a:rPr>
              <a:t>（5）医疗、预防、保健机构对属于注销注册情形而未履行报告职责，导致严重后果的，由县级以上卫生行政部门给予警告，并对该机构的主要行政负责人依法给予行政处分。</a:t>
            </a:r>
            <a:endParaRPr lang="zh-CN" altLang="en-US" sz="1400" spc="150" noProof="1" dirty="0">
              <a:latin typeface="微软雅黑" panose="020B0503020204020204" charset="-122"/>
              <a:ea typeface="微软雅黑" panose="020B0503020204020204" charset="-122"/>
              <a:cs typeface="+mn-cs"/>
            </a:endParaRPr>
          </a:p>
        </p:txBody>
      </p:sp>
      <p:sp>
        <p:nvSpPr>
          <p:cNvPr id="104" name="文本框 103"/>
          <p:cNvSpPr txBox="1"/>
          <p:nvPr>
            <p:custDataLst>
              <p:tags r:id="rId31"/>
            </p:custDataLst>
          </p:nvPr>
        </p:nvSpPr>
        <p:spPr>
          <a:xfrm>
            <a:off x="5527675" y="1917065"/>
            <a:ext cx="5668010" cy="1373505"/>
          </a:xfrm>
          <a:prstGeom prst="rect">
            <a:avLst/>
          </a:prstGeom>
          <a:noFill/>
        </p:spPr>
        <p:txBody>
          <a:bodyPr wrap="square" lIns="90000" tIns="0" rIns="90000" bIns="46800"/>
          <a:p>
            <a:pPr algn="just">
              <a:lnSpc>
                <a:spcPct val="130000"/>
              </a:lnSpc>
            </a:pPr>
            <a:r>
              <a:rPr lang="zh-CN" altLang="en-US" sz="1400" spc="150" noProof="1" dirty="0">
                <a:solidFill>
                  <a:schemeClr val="tx1"/>
                </a:solidFill>
                <a:latin typeface="微软雅黑" panose="020B0503020204020204" charset="-122"/>
                <a:ea typeface="微软雅黑" panose="020B0503020204020204" charset="-122"/>
                <a:cs typeface="+mn-cs"/>
              </a:rPr>
              <a:t>（4）阻碍医师依法执业，侮辱、诽谤、威胁、殴打医师或者侵犯医师人身自由，干扰医师正常工作、生活的，依照治安管理处罚条例的规定给予治安行政处罚。</a:t>
            </a:r>
            <a:endParaRPr lang="zh-CN" altLang="en-US" sz="1400" spc="150" noProof="1" dirty="0">
              <a:solidFill>
                <a:schemeClr val="tx1"/>
              </a:solidFill>
              <a:latin typeface="微软雅黑" panose="020B0503020204020204" charset="-122"/>
              <a:ea typeface="微软雅黑" panose="020B0503020204020204" charset="-122"/>
              <a:cs typeface="+mn-cs"/>
            </a:endParaRPr>
          </a:p>
        </p:txBody>
      </p:sp>
      <p:grpSp>
        <p:nvGrpSpPr>
          <p:cNvPr id="94246" name="组合 53"/>
          <p:cNvGrpSpPr/>
          <p:nvPr/>
        </p:nvGrpSpPr>
        <p:grpSpPr>
          <a:xfrm>
            <a:off x="4762500" y="4963478"/>
            <a:ext cx="541338" cy="539750"/>
            <a:chOff x="8344" y="6716"/>
            <a:chExt cx="960" cy="962"/>
          </a:xfrm>
        </p:grpSpPr>
        <p:sp>
          <p:nvSpPr>
            <p:cNvPr id="55" name="椭圆 54"/>
            <p:cNvSpPr/>
            <p:nvPr>
              <p:custDataLst>
                <p:tags r:id="rId32"/>
              </p:custDataLst>
            </p:nvPr>
          </p:nvSpPr>
          <p:spPr bwMode="auto">
            <a:xfrm>
              <a:off x="8344" y="6716"/>
              <a:ext cx="960" cy="962"/>
            </a:xfrm>
            <a:prstGeom prst="ellipse">
              <a:avLst/>
            </a:prstGeom>
            <a:solidFill>
              <a:srgbClr val="1AA3AA"/>
            </a:solidFill>
            <a:ln>
              <a:noFill/>
            </a:ln>
            <a:effectLst/>
          </p:spPr>
          <p:style>
            <a:lnRef idx="1">
              <a:srgbClr val="1F74AD"/>
            </a:lnRef>
            <a:fillRef idx="3">
              <a:srgbClr val="1F74AD"/>
            </a:fillRef>
            <a:effectRef idx="2">
              <a:srgbClr val="1F74AD"/>
            </a:effectRef>
            <a:fontRef idx="minor">
              <a:sysClr val="window" lastClr="FFFFFF"/>
            </a:fontRef>
          </p:style>
          <p:txBody>
            <a:bodyPr anchor="ctr"/>
            <a:p>
              <a:pPr algn="ctr" fontAlgn="base">
                <a:lnSpc>
                  <a:spcPct val="130000"/>
                </a:lnSpc>
              </a:pPr>
              <a:endParaRPr strike="noStrike" noProof="1">
                <a:latin typeface="微软雅黑" panose="020B0503020204020204" charset="-122"/>
                <a:ea typeface="微软雅黑" panose="020B0503020204020204" charset="-122"/>
              </a:endParaRPr>
            </a:p>
          </p:txBody>
        </p:sp>
        <p:sp>
          <p:nvSpPr>
            <p:cNvPr id="94248" name="任意多边形 46"/>
            <p:cNvSpPr/>
            <p:nvPr>
              <p:custDataLst>
                <p:tags r:id="rId33"/>
              </p:custDataLst>
            </p:nvPr>
          </p:nvSpPr>
          <p:spPr>
            <a:xfrm>
              <a:off x="8599" y="6982"/>
              <a:ext cx="450" cy="429"/>
            </a:xfrm>
            <a:custGeom>
              <a:avLst/>
              <a:gdLst/>
              <a:ahLst/>
              <a:cxnLst>
                <a:cxn ang="0">
                  <a:pos x="354" y="325"/>
                </a:cxn>
                <a:cxn ang="0">
                  <a:pos x="354" y="325"/>
                </a:cxn>
                <a:cxn ang="0">
                  <a:pos x="277" y="240"/>
                </a:cxn>
                <a:cxn ang="0">
                  <a:pos x="302" y="188"/>
                </a:cxn>
                <a:cxn ang="0">
                  <a:pos x="320" y="146"/>
                </a:cxn>
                <a:cxn ang="0">
                  <a:pos x="311" y="127"/>
                </a:cxn>
                <a:cxn ang="0">
                  <a:pos x="320" y="85"/>
                </a:cxn>
                <a:cxn ang="0">
                  <a:pos x="224" y="0"/>
                </a:cxn>
                <a:cxn ang="0">
                  <a:pos x="128" y="85"/>
                </a:cxn>
                <a:cxn ang="0">
                  <a:pos x="137" y="127"/>
                </a:cxn>
                <a:cxn ang="0">
                  <a:pos x="128" y="146"/>
                </a:cxn>
                <a:cxn ang="0">
                  <a:pos x="146" y="188"/>
                </a:cxn>
                <a:cxn ang="0">
                  <a:pos x="172" y="240"/>
                </a:cxn>
                <a:cxn ang="0">
                  <a:pos x="94" y="325"/>
                </a:cxn>
                <a:cxn ang="0">
                  <a:pos x="0" y="385"/>
                </a:cxn>
                <a:cxn ang="0">
                  <a:pos x="0" y="428"/>
                </a:cxn>
                <a:cxn ang="0">
                  <a:pos x="224" y="428"/>
                </a:cxn>
                <a:cxn ang="0">
                  <a:pos x="449" y="428"/>
                </a:cxn>
                <a:cxn ang="0">
                  <a:pos x="449" y="385"/>
                </a:cxn>
                <a:cxn ang="0">
                  <a:pos x="354" y="325"/>
                </a:cxn>
              </a:cxnLst>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solidFill>
              <a:srgbClr val="FFFFFF"/>
            </a:solidFill>
            <a:ln w="9525">
              <a:noFill/>
            </a:ln>
          </p:spPr>
          <p:txBody>
            <a:bodyPr/>
            <a:p>
              <a:endParaRPr lang="zh-CN" altLang="en-US"/>
            </a:p>
          </p:txBody>
        </p:sp>
      </p:grpSp>
      <p:grpSp>
        <p:nvGrpSpPr>
          <p:cNvPr id="94249" name="组合 56"/>
          <p:cNvGrpSpPr/>
          <p:nvPr/>
        </p:nvGrpSpPr>
        <p:grpSpPr>
          <a:xfrm>
            <a:off x="4765675" y="3598545"/>
            <a:ext cx="541338" cy="539750"/>
            <a:chOff x="8349" y="5599"/>
            <a:chExt cx="960" cy="962"/>
          </a:xfrm>
        </p:grpSpPr>
        <p:sp>
          <p:nvSpPr>
            <p:cNvPr id="58" name="椭圆 57"/>
            <p:cNvSpPr/>
            <p:nvPr>
              <p:custDataLst>
                <p:tags r:id="rId34"/>
              </p:custDataLst>
            </p:nvPr>
          </p:nvSpPr>
          <p:spPr bwMode="auto">
            <a:xfrm>
              <a:off x="8349" y="5599"/>
              <a:ext cx="960" cy="962"/>
            </a:xfrm>
            <a:prstGeom prst="ellipse">
              <a:avLst/>
            </a:prstGeom>
            <a:solidFill>
              <a:srgbClr val="3498DB"/>
            </a:solidFill>
            <a:ln>
              <a:noFill/>
            </a:ln>
            <a:effectLst/>
          </p:spPr>
          <p:style>
            <a:lnRef idx="1">
              <a:srgbClr val="1F74AD"/>
            </a:lnRef>
            <a:fillRef idx="3">
              <a:srgbClr val="1F74AD"/>
            </a:fillRef>
            <a:effectRef idx="2">
              <a:srgbClr val="1F74AD"/>
            </a:effectRef>
            <a:fontRef idx="minor">
              <a:sysClr val="window" lastClr="FFFFFF"/>
            </a:fontRef>
          </p:style>
          <p:txBody>
            <a:bodyPr anchor="ctr"/>
            <a:p>
              <a:pPr algn="ctr" fontAlgn="base">
                <a:lnSpc>
                  <a:spcPct val="130000"/>
                </a:lnSpc>
              </a:pPr>
              <a:endParaRPr strike="noStrike" noProof="1">
                <a:latin typeface="微软雅黑" panose="020B0503020204020204" charset="-122"/>
                <a:ea typeface="微软雅黑" panose="020B0503020204020204" charset="-122"/>
              </a:endParaRPr>
            </a:p>
          </p:txBody>
        </p:sp>
        <p:sp>
          <p:nvSpPr>
            <p:cNvPr id="94251" name="任意多边形 42"/>
            <p:cNvSpPr/>
            <p:nvPr>
              <p:custDataLst>
                <p:tags r:id="rId35"/>
              </p:custDataLst>
            </p:nvPr>
          </p:nvSpPr>
          <p:spPr>
            <a:xfrm>
              <a:off x="8621" y="5913"/>
              <a:ext cx="416" cy="335"/>
            </a:xfrm>
            <a:custGeom>
              <a:avLst/>
              <a:gdLst/>
              <a:ahLst/>
              <a:cxnLst>
                <a:cxn ang="0">
                  <a:pos x="370" y="0"/>
                </a:cxn>
                <a:cxn ang="0">
                  <a:pos x="370" y="0"/>
                </a:cxn>
                <a:cxn ang="0">
                  <a:pos x="44" y="0"/>
                </a:cxn>
                <a:cxn ang="0">
                  <a:pos x="0" y="36"/>
                </a:cxn>
                <a:cxn ang="0">
                  <a:pos x="0" y="289"/>
                </a:cxn>
                <a:cxn ang="0">
                  <a:pos x="44" y="334"/>
                </a:cxn>
                <a:cxn ang="0">
                  <a:pos x="370" y="334"/>
                </a:cxn>
                <a:cxn ang="0">
                  <a:pos x="415" y="289"/>
                </a:cxn>
                <a:cxn ang="0">
                  <a:pos x="415" y="36"/>
                </a:cxn>
                <a:cxn ang="0">
                  <a:pos x="370" y="0"/>
                </a:cxn>
                <a:cxn ang="0">
                  <a:pos x="370" y="289"/>
                </a:cxn>
                <a:cxn ang="0">
                  <a:pos x="370" y="289"/>
                </a:cxn>
                <a:cxn ang="0">
                  <a:pos x="44" y="289"/>
                </a:cxn>
                <a:cxn ang="0">
                  <a:pos x="44" y="36"/>
                </a:cxn>
                <a:cxn ang="0">
                  <a:pos x="370" y="36"/>
                </a:cxn>
                <a:cxn ang="0">
                  <a:pos x="370" y="289"/>
                </a:cxn>
                <a:cxn ang="0">
                  <a:pos x="185" y="208"/>
                </a:cxn>
                <a:cxn ang="0">
                  <a:pos x="185" y="208"/>
                </a:cxn>
                <a:cxn ang="0">
                  <a:pos x="81" y="208"/>
                </a:cxn>
                <a:cxn ang="0">
                  <a:pos x="81" y="245"/>
                </a:cxn>
                <a:cxn ang="0">
                  <a:pos x="185" y="245"/>
                </a:cxn>
                <a:cxn ang="0">
                  <a:pos x="185" y="208"/>
                </a:cxn>
                <a:cxn ang="0">
                  <a:pos x="185" y="149"/>
                </a:cxn>
                <a:cxn ang="0">
                  <a:pos x="185" y="149"/>
                </a:cxn>
                <a:cxn ang="0">
                  <a:pos x="81" y="149"/>
                </a:cxn>
                <a:cxn ang="0">
                  <a:pos x="81" y="185"/>
                </a:cxn>
                <a:cxn ang="0">
                  <a:pos x="185" y="185"/>
                </a:cxn>
                <a:cxn ang="0">
                  <a:pos x="185" y="149"/>
                </a:cxn>
                <a:cxn ang="0">
                  <a:pos x="185" y="82"/>
                </a:cxn>
                <a:cxn ang="0">
                  <a:pos x="185" y="82"/>
                </a:cxn>
                <a:cxn ang="0">
                  <a:pos x="81" y="82"/>
                </a:cxn>
                <a:cxn ang="0">
                  <a:pos x="81" y="119"/>
                </a:cxn>
                <a:cxn ang="0">
                  <a:pos x="185" y="119"/>
                </a:cxn>
                <a:cxn ang="0">
                  <a:pos x="185" y="82"/>
                </a:cxn>
                <a:cxn ang="0">
                  <a:pos x="325" y="215"/>
                </a:cxn>
                <a:cxn ang="0">
                  <a:pos x="325" y="215"/>
                </a:cxn>
                <a:cxn ang="0">
                  <a:pos x="296" y="193"/>
                </a:cxn>
                <a:cxn ang="0">
                  <a:pos x="318" y="126"/>
                </a:cxn>
                <a:cxn ang="0">
                  <a:pos x="281" y="82"/>
                </a:cxn>
                <a:cxn ang="0">
                  <a:pos x="244" y="126"/>
                </a:cxn>
                <a:cxn ang="0">
                  <a:pos x="267" y="193"/>
                </a:cxn>
                <a:cxn ang="0">
                  <a:pos x="230" y="215"/>
                </a:cxn>
                <a:cxn ang="0">
                  <a:pos x="230" y="245"/>
                </a:cxn>
                <a:cxn ang="0">
                  <a:pos x="333" y="245"/>
                </a:cxn>
                <a:cxn ang="0">
                  <a:pos x="325" y="215"/>
                </a:cxn>
              </a:cxnLst>
              <a:pathLst>
                <a:path w="497" h="400">
                  <a:moveTo>
                    <a:pt x="443" y="0"/>
                  </a:moveTo>
                  <a:lnTo>
                    <a:pt x="443" y="0"/>
                  </a:lnTo>
                  <a:cubicBezTo>
                    <a:pt x="53" y="0"/>
                    <a:pt x="53" y="0"/>
                    <a:pt x="53" y="0"/>
                  </a:cubicBezTo>
                  <a:cubicBezTo>
                    <a:pt x="17" y="0"/>
                    <a:pt x="0" y="18"/>
                    <a:pt x="0" y="44"/>
                  </a:cubicBezTo>
                  <a:cubicBezTo>
                    <a:pt x="0" y="346"/>
                    <a:pt x="0" y="346"/>
                    <a:pt x="0" y="346"/>
                  </a:cubicBezTo>
                  <a:cubicBezTo>
                    <a:pt x="0" y="373"/>
                    <a:pt x="17" y="399"/>
                    <a:pt x="53" y="399"/>
                  </a:cubicBezTo>
                  <a:cubicBezTo>
                    <a:pt x="443" y="399"/>
                    <a:pt x="443" y="399"/>
                    <a:pt x="443" y="399"/>
                  </a:cubicBezTo>
                  <a:cubicBezTo>
                    <a:pt x="470" y="399"/>
                    <a:pt x="496" y="373"/>
                    <a:pt x="496" y="346"/>
                  </a:cubicBezTo>
                  <a:cubicBezTo>
                    <a:pt x="496" y="44"/>
                    <a:pt x="496" y="44"/>
                    <a:pt x="496" y="44"/>
                  </a:cubicBezTo>
                  <a:cubicBezTo>
                    <a:pt x="496" y="18"/>
                    <a:pt x="470" y="0"/>
                    <a:pt x="443" y="0"/>
                  </a:cubicBezTo>
                  <a:close/>
                  <a:moveTo>
                    <a:pt x="443" y="346"/>
                  </a:moveTo>
                  <a:lnTo>
                    <a:pt x="443" y="346"/>
                  </a:lnTo>
                  <a:cubicBezTo>
                    <a:pt x="53" y="346"/>
                    <a:pt x="53" y="346"/>
                    <a:pt x="53" y="346"/>
                  </a:cubicBezTo>
                  <a:cubicBezTo>
                    <a:pt x="53" y="44"/>
                    <a:pt x="53" y="44"/>
                    <a:pt x="53" y="44"/>
                  </a:cubicBezTo>
                  <a:cubicBezTo>
                    <a:pt x="443" y="44"/>
                    <a:pt x="443" y="44"/>
                    <a:pt x="443" y="44"/>
                  </a:cubicBezTo>
                  <a:lnTo>
                    <a:pt x="443" y="346"/>
                  </a:lnTo>
                  <a:close/>
                  <a:moveTo>
                    <a:pt x="222" y="249"/>
                  </a:moveTo>
                  <a:lnTo>
                    <a:pt x="222" y="249"/>
                  </a:lnTo>
                  <a:cubicBezTo>
                    <a:pt x="97" y="249"/>
                    <a:pt x="97" y="249"/>
                    <a:pt x="97" y="249"/>
                  </a:cubicBezTo>
                  <a:cubicBezTo>
                    <a:pt x="97" y="293"/>
                    <a:pt x="97" y="293"/>
                    <a:pt x="97" y="293"/>
                  </a:cubicBezTo>
                  <a:cubicBezTo>
                    <a:pt x="222" y="293"/>
                    <a:pt x="222" y="293"/>
                    <a:pt x="222" y="293"/>
                  </a:cubicBezTo>
                  <a:lnTo>
                    <a:pt x="222" y="249"/>
                  </a:lnTo>
                  <a:close/>
                  <a:moveTo>
                    <a:pt x="222" y="178"/>
                  </a:moveTo>
                  <a:lnTo>
                    <a:pt x="222" y="178"/>
                  </a:lnTo>
                  <a:cubicBezTo>
                    <a:pt x="97" y="178"/>
                    <a:pt x="97" y="178"/>
                    <a:pt x="97" y="178"/>
                  </a:cubicBezTo>
                  <a:cubicBezTo>
                    <a:pt x="97" y="222"/>
                    <a:pt x="97" y="222"/>
                    <a:pt x="97" y="222"/>
                  </a:cubicBezTo>
                  <a:cubicBezTo>
                    <a:pt x="222" y="222"/>
                    <a:pt x="222" y="222"/>
                    <a:pt x="222" y="222"/>
                  </a:cubicBezTo>
                  <a:lnTo>
                    <a:pt x="222" y="178"/>
                  </a:lnTo>
                  <a:close/>
                  <a:moveTo>
                    <a:pt x="222" y="98"/>
                  </a:moveTo>
                  <a:lnTo>
                    <a:pt x="222" y="98"/>
                  </a:lnTo>
                  <a:cubicBezTo>
                    <a:pt x="97" y="98"/>
                    <a:pt x="97" y="98"/>
                    <a:pt x="97" y="98"/>
                  </a:cubicBezTo>
                  <a:cubicBezTo>
                    <a:pt x="97" y="143"/>
                    <a:pt x="97" y="143"/>
                    <a:pt x="97" y="143"/>
                  </a:cubicBezTo>
                  <a:cubicBezTo>
                    <a:pt x="222" y="143"/>
                    <a:pt x="222" y="143"/>
                    <a:pt x="222" y="143"/>
                  </a:cubicBezTo>
                  <a:lnTo>
                    <a:pt x="222" y="98"/>
                  </a:lnTo>
                  <a:close/>
                  <a:moveTo>
                    <a:pt x="389" y="257"/>
                  </a:moveTo>
                  <a:lnTo>
                    <a:pt x="389" y="257"/>
                  </a:lnTo>
                  <a:cubicBezTo>
                    <a:pt x="389" y="257"/>
                    <a:pt x="354" y="249"/>
                    <a:pt x="354" y="231"/>
                  </a:cubicBezTo>
                  <a:cubicBezTo>
                    <a:pt x="354" y="204"/>
                    <a:pt x="381" y="196"/>
                    <a:pt x="381" y="151"/>
                  </a:cubicBezTo>
                  <a:cubicBezTo>
                    <a:pt x="381" y="125"/>
                    <a:pt x="372" y="98"/>
                    <a:pt x="336" y="98"/>
                  </a:cubicBezTo>
                  <a:cubicBezTo>
                    <a:pt x="301" y="98"/>
                    <a:pt x="292" y="125"/>
                    <a:pt x="292" y="151"/>
                  </a:cubicBezTo>
                  <a:cubicBezTo>
                    <a:pt x="292" y="196"/>
                    <a:pt x="319" y="204"/>
                    <a:pt x="319" y="231"/>
                  </a:cubicBezTo>
                  <a:cubicBezTo>
                    <a:pt x="319" y="249"/>
                    <a:pt x="275" y="257"/>
                    <a:pt x="275" y="257"/>
                  </a:cubicBezTo>
                  <a:lnTo>
                    <a:pt x="275" y="293"/>
                  </a:lnTo>
                  <a:cubicBezTo>
                    <a:pt x="398" y="293"/>
                    <a:pt x="398" y="293"/>
                    <a:pt x="398" y="293"/>
                  </a:cubicBezTo>
                  <a:cubicBezTo>
                    <a:pt x="398" y="293"/>
                    <a:pt x="398" y="257"/>
                    <a:pt x="389" y="257"/>
                  </a:cubicBezTo>
                  <a:close/>
                </a:path>
              </a:pathLst>
            </a:custGeom>
            <a:solidFill>
              <a:srgbClr val="FFFFFF"/>
            </a:solidFill>
            <a:ln w="9525">
              <a:noFill/>
            </a:ln>
          </p:spPr>
          <p:txBody>
            <a:bodyPr/>
            <a:p>
              <a:endParaRPr lang="zh-CN" altLang="en-US"/>
            </a:p>
          </p:txBody>
        </p:sp>
      </p:grpSp>
      <p:grpSp>
        <p:nvGrpSpPr>
          <p:cNvPr id="94252" name="组合 60"/>
          <p:cNvGrpSpPr/>
          <p:nvPr/>
        </p:nvGrpSpPr>
        <p:grpSpPr>
          <a:xfrm>
            <a:off x="4871720" y="2049145"/>
            <a:ext cx="541338" cy="541338"/>
            <a:chOff x="8349" y="4494"/>
            <a:chExt cx="960" cy="962"/>
          </a:xfrm>
        </p:grpSpPr>
        <p:sp>
          <p:nvSpPr>
            <p:cNvPr id="62" name="椭圆 61"/>
            <p:cNvSpPr/>
            <p:nvPr>
              <p:custDataLst>
                <p:tags r:id="rId36"/>
              </p:custDataLst>
            </p:nvPr>
          </p:nvSpPr>
          <p:spPr bwMode="auto">
            <a:xfrm>
              <a:off x="8349" y="4494"/>
              <a:ext cx="960" cy="962"/>
            </a:xfrm>
            <a:prstGeom prst="ellipse">
              <a:avLst/>
            </a:prstGeom>
            <a:solidFill>
              <a:srgbClr val="1F74AD"/>
            </a:solidFill>
            <a:ln>
              <a:noFill/>
            </a:ln>
            <a:effectLst/>
          </p:spPr>
          <p:style>
            <a:lnRef idx="1">
              <a:srgbClr val="1F74AD"/>
            </a:lnRef>
            <a:fillRef idx="3">
              <a:srgbClr val="1F74AD"/>
            </a:fillRef>
            <a:effectRef idx="2">
              <a:srgbClr val="1F74AD"/>
            </a:effectRef>
            <a:fontRef idx="minor">
              <a:sysClr val="window" lastClr="FFFFFF"/>
            </a:fontRef>
          </p:style>
          <p:txBody>
            <a:bodyPr anchor="ctr"/>
            <a:p>
              <a:pPr algn="ctr" fontAlgn="base">
                <a:lnSpc>
                  <a:spcPct val="130000"/>
                </a:lnSpc>
              </a:pPr>
              <a:endParaRPr strike="noStrike" noProof="1">
                <a:latin typeface="微软雅黑" panose="020B0503020204020204" charset="-122"/>
                <a:ea typeface="微软雅黑" panose="020B0503020204020204" charset="-122"/>
              </a:endParaRPr>
            </a:p>
          </p:txBody>
        </p:sp>
        <p:sp>
          <p:nvSpPr>
            <p:cNvPr id="94254" name="任意多边形 44"/>
            <p:cNvSpPr/>
            <p:nvPr>
              <p:custDataLst>
                <p:tags r:id="rId37"/>
              </p:custDataLst>
            </p:nvPr>
          </p:nvSpPr>
          <p:spPr>
            <a:xfrm>
              <a:off x="8569" y="4765"/>
              <a:ext cx="520" cy="419"/>
            </a:xfrm>
            <a:custGeom>
              <a:avLst/>
              <a:gdLst/>
              <a:ahLst/>
              <a:cxnLst>
                <a:cxn ang="0">
                  <a:pos x="176" y="205"/>
                </a:cxn>
                <a:cxn ang="0">
                  <a:pos x="176" y="205"/>
                </a:cxn>
                <a:cxn ang="0">
                  <a:pos x="259" y="288"/>
                </a:cxn>
                <a:cxn ang="0">
                  <a:pos x="343" y="205"/>
                </a:cxn>
                <a:cxn ang="0">
                  <a:pos x="259" y="121"/>
                </a:cxn>
                <a:cxn ang="0">
                  <a:pos x="176" y="205"/>
                </a:cxn>
                <a:cxn ang="0">
                  <a:pos x="121" y="177"/>
                </a:cxn>
                <a:cxn ang="0">
                  <a:pos x="121" y="177"/>
                </a:cxn>
                <a:cxn ang="0">
                  <a:pos x="259" y="65"/>
                </a:cxn>
                <a:cxn ang="0">
                  <a:pos x="360" y="102"/>
                </a:cxn>
                <a:cxn ang="0">
                  <a:pos x="408" y="102"/>
                </a:cxn>
                <a:cxn ang="0">
                  <a:pos x="408" y="56"/>
                </a:cxn>
                <a:cxn ang="0">
                  <a:pos x="259" y="0"/>
                </a:cxn>
                <a:cxn ang="0">
                  <a:pos x="64" y="149"/>
                </a:cxn>
                <a:cxn ang="0">
                  <a:pos x="0" y="149"/>
                </a:cxn>
                <a:cxn ang="0">
                  <a:pos x="0" y="205"/>
                </a:cxn>
                <a:cxn ang="0">
                  <a:pos x="83" y="205"/>
                </a:cxn>
                <a:cxn ang="0">
                  <a:pos x="121" y="177"/>
                </a:cxn>
                <a:cxn ang="0">
                  <a:pos x="435" y="205"/>
                </a:cxn>
                <a:cxn ang="0">
                  <a:pos x="435" y="205"/>
                </a:cxn>
                <a:cxn ang="0">
                  <a:pos x="398" y="241"/>
                </a:cxn>
                <a:cxn ang="0">
                  <a:pos x="259" y="353"/>
                </a:cxn>
                <a:cxn ang="0">
                  <a:pos x="157" y="306"/>
                </a:cxn>
                <a:cxn ang="0">
                  <a:pos x="111" y="306"/>
                </a:cxn>
                <a:cxn ang="0">
                  <a:pos x="111" y="353"/>
                </a:cxn>
                <a:cxn ang="0">
                  <a:pos x="259" y="417"/>
                </a:cxn>
                <a:cxn ang="0">
                  <a:pos x="455" y="269"/>
                </a:cxn>
                <a:cxn ang="0">
                  <a:pos x="518" y="269"/>
                </a:cxn>
                <a:cxn ang="0">
                  <a:pos x="518" y="205"/>
                </a:cxn>
                <a:cxn ang="0">
                  <a:pos x="435" y="205"/>
                </a:cxn>
              </a:cxnLst>
              <a:pathLst>
                <a:path w="497" h="400">
                  <a:moveTo>
                    <a:pt x="169" y="196"/>
                  </a:moveTo>
                  <a:lnTo>
                    <a:pt x="169" y="196"/>
                  </a:lnTo>
                  <a:cubicBezTo>
                    <a:pt x="169" y="240"/>
                    <a:pt x="204" y="275"/>
                    <a:pt x="248" y="275"/>
                  </a:cubicBezTo>
                  <a:cubicBezTo>
                    <a:pt x="292" y="275"/>
                    <a:pt x="328" y="240"/>
                    <a:pt x="328" y="196"/>
                  </a:cubicBezTo>
                  <a:cubicBezTo>
                    <a:pt x="328" y="151"/>
                    <a:pt x="292" y="116"/>
                    <a:pt x="248" y="116"/>
                  </a:cubicBezTo>
                  <a:cubicBezTo>
                    <a:pt x="204" y="116"/>
                    <a:pt x="169" y="151"/>
                    <a:pt x="169" y="196"/>
                  </a:cubicBezTo>
                  <a:close/>
                  <a:moveTo>
                    <a:pt x="116" y="169"/>
                  </a:moveTo>
                  <a:lnTo>
                    <a:pt x="116" y="169"/>
                  </a:lnTo>
                  <a:cubicBezTo>
                    <a:pt x="124" y="107"/>
                    <a:pt x="186" y="63"/>
                    <a:pt x="248" y="63"/>
                  </a:cubicBezTo>
                  <a:cubicBezTo>
                    <a:pt x="284" y="63"/>
                    <a:pt x="319" y="71"/>
                    <a:pt x="345" y="98"/>
                  </a:cubicBezTo>
                  <a:cubicBezTo>
                    <a:pt x="354" y="107"/>
                    <a:pt x="381" y="107"/>
                    <a:pt x="390" y="98"/>
                  </a:cubicBezTo>
                  <a:cubicBezTo>
                    <a:pt x="399" y="89"/>
                    <a:pt x="399" y="71"/>
                    <a:pt x="390" y="54"/>
                  </a:cubicBezTo>
                  <a:cubicBezTo>
                    <a:pt x="354" y="18"/>
                    <a:pt x="301" y="0"/>
                    <a:pt x="248" y="0"/>
                  </a:cubicBezTo>
                  <a:cubicBezTo>
                    <a:pt x="160" y="0"/>
                    <a:pt x="80" y="54"/>
                    <a:pt x="62" y="143"/>
                  </a:cubicBezTo>
                  <a:cubicBezTo>
                    <a:pt x="0" y="143"/>
                    <a:pt x="0" y="143"/>
                    <a:pt x="0" y="143"/>
                  </a:cubicBezTo>
                  <a:cubicBezTo>
                    <a:pt x="0" y="196"/>
                    <a:pt x="0" y="196"/>
                    <a:pt x="0" y="196"/>
                  </a:cubicBezTo>
                  <a:cubicBezTo>
                    <a:pt x="80" y="196"/>
                    <a:pt x="80" y="196"/>
                    <a:pt x="80" y="196"/>
                  </a:cubicBezTo>
                  <a:cubicBezTo>
                    <a:pt x="107" y="196"/>
                    <a:pt x="107" y="178"/>
                    <a:pt x="116" y="169"/>
                  </a:cubicBezTo>
                  <a:close/>
                  <a:moveTo>
                    <a:pt x="416" y="196"/>
                  </a:moveTo>
                  <a:lnTo>
                    <a:pt x="416" y="196"/>
                  </a:lnTo>
                  <a:cubicBezTo>
                    <a:pt x="390" y="196"/>
                    <a:pt x="390" y="222"/>
                    <a:pt x="381" y="231"/>
                  </a:cubicBezTo>
                  <a:cubicBezTo>
                    <a:pt x="372" y="293"/>
                    <a:pt x="319" y="337"/>
                    <a:pt x="248" y="337"/>
                  </a:cubicBezTo>
                  <a:cubicBezTo>
                    <a:pt x="213" y="337"/>
                    <a:pt x="177" y="319"/>
                    <a:pt x="151" y="293"/>
                  </a:cubicBezTo>
                  <a:cubicBezTo>
                    <a:pt x="142" y="284"/>
                    <a:pt x="116" y="284"/>
                    <a:pt x="107" y="293"/>
                  </a:cubicBezTo>
                  <a:cubicBezTo>
                    <a:pt x="97" y="310"/>
                    <a:pt x="97" y="328"/>
                    <a:pt x="107" y="337"/>
                  </a:cubicBezTo>
                  <a:cubicBezTo>
                    <a:pt x="142" y="373"/>
                    <a:pt x="195" y="399"/>
                    <a:pt x="248" y="399"/>
                  </a:cubicBezTo>
                  <a:cubicBezTo>
                    <a:pt x="337" y="399"/>
                    <a:pt x="416" y="337"/>
                    <a:pt x="435" y="257"/>
                  </a:cubicBezTo>
                  <a:cubicBezTo>
                    <a:pt x="496" y="257"/>
                    <a:pt x="496" y="257"/>
                    <a:pt x="496" y="257"/>
                  </a:cubicBezTo>
                  <a:cubicBezTo>
                    <a:pt x="496" y="196"/>
                    <a:pt x="496" y="196"/>
                    <a:pt x="496" y="196"/>
                  </a:cubicBezTo>
                  <a:lnTo>
                    <a:pt x="416" y="196"/>
                  </a:lnTo>
                  <a:close/>
                </a:path>
              </a:pathLst>
            </a:custGeom>
            <a:solidFill>
              <a:srgbClr val="FFFFFF"/>
            </a:solidFill>
            <a:ln w="9525">
              <a:noFill/>
            </a:ln>
          </p:spPr>
          <p:txBody>
            <a:bodyPr/>
            <a:p>
              <a:endParaRPr lang="zh-CN" altLang="en-US"/>
            </a:p>
          </p:txBody>
        </p:sp>
      </p:grpSp>
      <p:sp>
        <p:nvSpPr>
          <p:cNvPr id="5" name="Title 6"/>
          <p:cNvSpPr txBox="1"/>
          <p:nvPr>
            <p:custDataLst>
              <p:tags r:id="rId38"/>
            </p:custDataLst>
          </p:nvPr>
        </p:nvSpPr>
        <p:spPr>
          <a:xfrm>
            <a:off x="231407" y="97384"/>
            <a:ext cx="257048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一、行政责任</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39"/>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000" fill="hold">
                                          <p:stCondLst>
                                            <p:cond delay="0"/>
                                          </p:stCondLst>
                                        </p:cTn>
                                        <p:tgtEl>
                                          <p:spTgt spid="104"/>
                                        </p:tgtEl>
                                        <p:attrNameLst>
                                          <p:attrName>style.visibility</p:attrName>
                                        </p:attrNameLst>
                                      </p:cBhvr>
                                      <p:to>
                                        <p:strVal val="visible"/>
                                      </p:to>
                                    </p:set>
                                    <p:anim calcmode="lin" valueType="num">
                                      <p:cBhvr>
                                        <p:cTn id="7" dur="1000"/>
                                        <p:tgtEl>
                                          <p:spTgt spid="104"/>
                                        </p:tgtEl>
                                        <p:attrNameLst>
                                          <p:attrName>ppt_x</p:attrName>
                                        </p:attrNameLst>
                                      </p:cBhvr>
                                      <p:tavLst>
                                        <p:tav tm="0">
                                          <p:val>
                                            <p:strVal val="#ppt_x-#ppt_w*1.125000"/>
                                          </p:val>
                                        </p:tav>
                                        <p:tav tm="100000">
                                          <p:val>
                                            <p:strVal val="#ppt_x"/>
                                          </p:val>
                                        </p:tav>
                                      </p:tavLst>
                                    </p:anim>
                                    <p:animEffect transition="in" filter="wipe(right)">
                                      <p:cBhvr>
                                        <p:cTn id="8" dur="1000"/>
                                        <p:tgtEl>
                                          <p:spTgt spid="104"/>
                                        </p:tgtEl>
                                      </p:cBhvr>
                                    </p:animEffect>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000" fill="hold">
                                          <p:stCondLst>
                                            <p:cond delay="0"/>
                                          </p:stCondLst>
                                        </p:cTn>
                                        <p:tgtEl>
                                          <p:spTgt spid="99"/>
                                        </p:tgtEl>
                                        <p:attrNameLst>
                                          <p:attrName>style.visibility</p:attrName>
                                        </p:attrNameLst>
                                      </p:cBhvr>
                                      <p:to>
                                        <p:strVal val="visible"/>
                                      </p:to>
                                    </p:set>
                                    <p:anim calcmode="lin" valueType="num">
                                      <p:cBhvr>
                                        <p:cTn id="12" dur="1000"/>
                                        <p:tgtEl>
                                          <p:spTgt spid="99"/>
                                        </p:tgtEl>
                                        <p:attrNameLst>
                                          <p:attrName>ppt_x</p:attrName>
                                        </p:attrNameLst>
                                      </p:cBhvr>
                                      <p:tavLst>
                                        <p:tav tm="0">
                                          <p:val>
                                            <p:strVal val="#ppt_x-#ppt_w*1.125000"/>
                                          </p:val>
                                        </p:tav>
                                        <p:tav tm="100000">
                                          <p:val>
                                            <p:strVal val="#ppt_x"/>
                                          </p:val>
                                        </p:tav>
                                      </p:tavLst>
                                    </p:anim>
                                    <p:animEffect transition="in" filter="wipe(right)">
                                      <p:cBhvr>
                                        <p:cTn id="13" dur="1000"/>
                                        <p:tgtEl>
                                          <p:spTgt spid="99"/>
                                        </p:tgtEl>
                                      </p:cBhvr>
                                    </p:animEffect>
                                  </p:childTnLst>
                                </p:cTn>
                              </p:par>
                            </p:childTnLst>
                          </p:cTn>
                        </p:par>
                        <p:par>
                          <p:cTn id="14" fill="hold">
                            <p:stCondLst>
                              <p:cond delay="2000"/>
                            </p:stCondLst>
                            <p:childTnLst>
                              <p:par>
                                <p:cTn id="15" presetID="12" presetClass="entr" presetSubtype="8" fill="hold" grpId="0" nodeType="afterEffect">
                                  <p:stCondLst>
                                    <p:cond delay="0"/>
                                  </p:stCondLst>
                                  <p:childTnLst>
                                    <p:set>
                                      <p:cBhvr>
                                        <p:cTn id="16" dur="1000" fill="hold">
                                          <p:stCondLst>
                                            <p:cond delay="0"/>
                                          </p:stCondLst>
                                        </p:cTn>
                                        <p:tgtEl>
                                          <p:spTgt spid="49"/>
                                        </p:tgtEl>
                                        <p:attrNameLst>
                                          <p:attrName>style.visibility</p:attrName>
                                        </p:attrNameLst>
                                      </p:cBhvr>
                                      <p:to>
                                        <p:strVal val="visible"/>
                                      </p:to>
                                    </p:set>
                                    <p:anim calcmode="lin" valueType="num">
                                      <p:cBhvr>
                                        <p:cTn id="17" dur="1000"/>
                                        <p:tgtEl>
                                          <p:spTgt spid="49"/>
                                        </p:tgtEl>
                                        <p:attrNameLst>
                                          <p:attrName>ppt_x</p:attrName>
                                        </p:attrNameLst>
                                      </p:cBhvr>
                                      <p:tavLst>
                                        <p:tav tm="0">
                                          <p:val>
                                            <p:strVal val="#ppt_x-#ppt_w*1.125000"/>
                                          </p:val>
                                        </p:tav>
                                        <p:tav tm="100000">
                                          <p:val>
                                            <p:strVal val="#ppt_x"/>
                                          </p:val>
                                        </p:tav>
                                      </p:tavLst>
                                    </p:anim>
                                    <p:animEffect transition="in" filter="wipe(right)">
                                      <p:cBhvr>
                                        <p:cTn id="18"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99" grpId="0"/>
      <p:bldP spid="4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2331085"/>
            <a:ext cx="8014335" cy="2530475"/>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4055110" y="2850515"/>
            <a:ext cx="6682105" cy="1753235"/>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我国《执业医师法》规定，医师在医疗、预防、保健机构中造成事故的，依照法律或者国家有关规定处理。未经批准擅自开办医疗机构行医或者非医师行医，给患者造成损害的，依法承担赔偿责任。</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257048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二、民事责任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759" y="3031"/>
              <a:ext cx="16133" cy="4724"/>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凡违反《执业医师法》，构成犯罪的，依法追究刑事责任。根据我国刑法的规定，执业医师构成的犯罪主要是医疗事故罪、非法行医罪和非法进行节育手术罪。</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（1）医疗事故罪是指医务人员严重不负责任，造成就诊人死亡或者严重损害就诊人身体健康的犯罪行为。</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（2）非法行医罪是指未取得医师执业资格的人非法行医，情节严重的犯罪行为。</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（3）非法进行节育手术罪是指未取得医师执业资格的人擅自为他人进行节育复通手术、假节育手术、终止妊娠手术或者摘取宫内节育器的犯罪行为。</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257048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三、刑事责任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1678305" y="2174240"/>
            <a:ext cx="8700770" cy="2122805"/>
          </a:xfrm>
          <a:prstGeom prst="rect">
            <a:avLst/>
          </a:prstGeom>
          <a:noFill/>
          <a:ln>
            <a:noFill/>
          </a:ln>
        </p:spPr>
        <p:txBody>
          <a:bodyPr wrap="square" rtlCol="0" anchor="t">
            <a:spAutoFit/>
          </a:bodyPr>
          <a:lstStyle/>
          <a:p>
            <a:pPr algn="ctr"/>
            <a:r>
              <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第五节</a:t>
            </a:r>
            <a:endParaRPr lang="zh-CN" altLang="en-US" sz="66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乡村医生从业管理</a:t>
            </a:r>
            <a:endPar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2165" y="3151"/>
              <a:ext cx="15247" cy="5378"/>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《中共中央、国务院关于进一步加强农村卫生工作的决定》（2002 年 10 月 29 日颁发）中指出：农村卫生工作是我国卫生工作的重点，关系到保护农村生产力、振兴农村经济、维护农村社会发展和稳定的大局，对提高全民族素质具有重大意义。根据全面建设小康社会和社会主义现代化建设第三步战略目标的总体要求，在全国农村基本建立起适应社会主义市场经济体制要求和农村经济社会发展水平的农村卫生服务体系和农村合作医疗制度。主要包括：建立基本设施齐全的农村卫生服务网络；建立具有较高专业素质的农村卫生服务队伍；建立精干高效的农村卫生管理体制；建立以大病统筹为主的新型合作医疗制度和医疗救助制度。使农民人人享有初级卫生保健，主要健康指标达到发展中国家的先进水平。</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一、“乡村医生”概述</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2165" y="3151"/>
              <a:ext cx="15247" cy="6033"/>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乡村医生的注册条件如下：①已经取得中等以上医学专业学历的；②在村医疗卫生机构连续工作 20 年以上的；③按照省、自治区、直辖市人民政府卫生行政主管部门制定的培训规划，接受培训取得合格证书的；④在《乡村医生从业管理条例》公布前的乡村医生，取得县级以上地方人民政府卫生行政主管部门颁发的乡村医生证书，并符合上列条件之一的，可以向县级人民政府卫生行政主管部门申请乡村医生执业注册，取得乡村医生执业证书后，继续在村医疗卫生机构执业；⑤对已具有县级以上卫生行政部门颁发的乡村医生证书，但不符合上述条件之一的乡村医生，可由县级卫生行政部门进行医疗卫生服务基本知识的培训，并根据规定进行考试，考试合格的，可以申请乡村医生执业注册。经培训但考试不合格的，由主管部门再次对其进行培训和考试。</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二、乡村医生执业注册</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2165" y="2404"/>
              <a:ext cx="15247" cy="6687"/>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不参加再次培训或再次考试仍不合格的，不得申请乡村医生执业注册。上述的培训和考试工作，应当在《乡村医生从业管理条例》施行后 6 个月内完成；⑥自《乡村医生从业管理条例》公布之日起进入村医疗卫生机构从事预防、保健和医疗服务的人员，应当具备执业医师资格或</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者执业助理医师资格；⑦根据实际需要，可以允许具有中等医学专业学历的人员，或者经培训达到中等医学专业水平的其他人员申请执业注册，进入村医疗卫生机构执业。具体办法由省、自治区、直辖市人民政府制定。</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乡村医生从业管理条例》第十四条规定：“乡村医生有下列情形之一的，不予注册：①不具有完全民事行为能力的；②受刑事处罚，自刑罚执行完毕之日起至申请执业注册之日止不满２年的；③受吊销乡村医生执业证书行政处罚，自处罚决定之日起至申请执业注册之日止不满 2 年的。”</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二、乡村医生执业注册</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3185" name="组合 112"/>
          <p:cNvGrpSpPr/>
          <p:nvPr/>
        </p:nvGrpSpPr>
        <p:grpSpPr>
          <a:xfrm>
            <a:off x="1257935" y="1485431"/>
            <a:ext cx="9676765" cy="3888231"/>
            <a:chOff x="2782" y="2764"/>
            <a:chExt cx="13324" cy="3866"/>
          </a:xfrm>
        </p:grpSpPr>
        <p:sp>
          <p:nvSpPr>
            <p:cNvPr id="114" name="圆角矩形 113"/>
            <p:cNvSpPr/>
            <p:nvPr>
              <p:custDataLst>
                <p:tags r:id="rId1"/>
              </p:custDataLst>
            </p:nvPr>
          </p:nvSpPr>
          <p:spPr>
            <a:xfrm>
              <a:off x="2965" y="2951"/>
              <a:ext cx="12944" cy="3567"/>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93187" name="组合 114"/>
            <p:cNvGrpSpPr/>
            <p:nvPr/>
          </p:nvGrpSpPr>
          <p:grpSpPr>
            <a:xfrm>
              <a:off x="2782" y="2814"/>
              <a:ext cx="762" cy="338"/>
              <a:chOff x="6137" y="3775"/>
              <a:chExt cx="762" cy="338"/>
            </a:xfrm>
          </p:grpSpPr>
          <p:sp>
            <p:nvSpPr>
              <p:cNvPr id="116" name="菱形 115"/>
              <p:cNvSpPr/>
              <p:nvPr>
                <p:custDataLst>
                  <p:tags r:id="rId2"/>
                </p:custDataLst>
              </p:nvPr>
            </p:nvSpPr>
            <p:spPr>
              <a:xfrm>
                <a:off x="6137" y="3791"/>
                <a:ext cx="390" cy="322"/>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6453" y="3775"/>
                <a:ext cx="446" cy="322"/>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93190" name="组合 117"/>
            <p:cNvGrpSpPr/>
            <p:nvPr/>
          </p:nvGrpSpPr>
          <p:grpSpPr>
            <a:xfrm>
              <a:off x="2782" y="6308"/>
              <a:ext cx="761" cy="322"/>
              <a:chOff x="6137" y="3704"/>
              <a:chExt cx="761" cy="322"/>
            </a:xfrm>
          </p:grpSpPr>
          <p:sp>
            <p:nvSpPr>
              <p:cNvPr id="119" name="菱形 118"/>
              <p:cNvSpPr/>
              <p:nvPr>
                <p:custDataLst>
                  <p:tags r:id="rId4"/>
                </p:custDataLst>
              </p:nvPr>
            </p:nvSpPr>
            <p:spPr>
              <a:xfrm>
                <a:off x="6137" y="3704"/>
                <a:ext cx="445" cy="322"/>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6453" y="3704"/>
                <a:ext cx="445" cy="322"/>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93193" name="组合 120"/>
            <p:cNvGrpSpPr/>
            <p:nvPr/>
          </p:nvGrpSpPr>
          <p:grpSpPr>
            <a:xfrm flipH="1">
              <a:off x="15330" y="6308"/>
              <a:ext cx="762" cy="322"/>
              <a:chOff x="6151" y="3704"/>
              <a:chExt cx="762" cy="322"/>
            </a:xfrm>
          </p:grpSpPr>
          <p:sp>
            <p:nvSpPr>
              <p:cNvPr id="122" name="菱形 121"/>
              <p:cNvSpPr/>
              <p:nvPr>
                <p:custDataLst>
                  <p:tags r:id="rId6"/>
                </p:custDataLst>
              </p:nvPr>
            </p:nvSpPr>
            <p:spPr>
              <a:xfrm>
                <a:off x="6151" y="3704"/>
                <a:ext cx="446" cy="322"/>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6475" y="3704"/>
                <a:ext cx="438" cy="322"/>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93196" name="组合 123"/>
            <p:cNvGrpSpPr/>
            <p:nvPr/>
          </p:nvGrpSpPr>
          <p:grpSpPr>
            <a:xfrm flipH="1">
              <a:off x="15345" y="2764"/>
              <a:ext cx="761" cy="322"/>
              <a:chOff x="6137" y="3704"/>
              <a:chExt cx="761" cy="322"/>
            </a:xfrm>
          </p:grpSpPr>
          <p:sp>
            <p:nvSpPr>
              <p:cNvPr id="125" name="菱形 124"/>
              <p:cNvSpPr/>
              <p:nvPr>
                <p:custDataLst>
                  <p:tags r:id="rId8"/>
                </p:custDataLst>
              </p:nvPr>
            </p:nvSpPr>
            <p:spPr>
              <a:xfrm>
                <a:off x="6137" y="3704"/>
                <a:ext cx="445" cy="322"/>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6453" y="3704"/>
                <a:ext cx="445" cy="322"/>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819910" y="1875790"/>
            <a:ext cx="8971915" cy="323850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600" b="1" strike="noStrike" spc="150" noProof="1" dirty="0">
                <a:ln w="3175">
                  <a:noFill/>
                  <a:prstDash val="dash"/>
                </a:ln>
                <a:solidFill>
                  <a:srgbClr val="2F75B4"/>
                </a:solidFill>
                <a:uFillTx/>
                <a:latin typeface="微软雅黑" panose="020B0503020204020204" charset="-122"/>
                <a:ea typeface="微软雅黑" panose="020B0503020204020204" charset="-122"/>
                <a:cs typeface="微软雅黑" panose="020B0503020204020204" charset="-122"/>
                <a:sym typeface="+mn-ea"/>
              </a:rPr>
              <a:t>（一） 在执业活动中享有下列权利</a:t>
            </a:r>
            <a:endParaRPr lang="zh-CN" altLang="en-US" sz="1600" b="1" strike="noStrike" spc="150" noProof="1" dirty="0">
              <a:ln w="3175">
                <a:noFill/>
                <a:prstDash val="dash"/>
              </a:ln>
              <a:solidFill>
                <a:srgbClr val="2F75B4"/>
              </a:solidFill>
              <a:uFillTx/>
              <a:latin typeface="微软雅黑" panose="020B0503020204020204" charset="-122"/>
              <a:ea typeface="微软雅黑" panose="020B0503020204020204" charset="-122"/>
              <a:cs typeface="微软雅黑" panose="020B0503020204020204" charset="-122"/>
              <a:sym typeface="+mn-ea"/>
            </a:endParaRPr>
          </a:p>
          <a:p>
            <a:pPr lvl="0" indent="0" algn="just" fontAlgn="auto">
              <a:lnSpc>
                <a:spcPct val="150000"/>
              </a:lnSpc>
              <a:spcBef>
                <a:spcPts val="755"/>
              </a:spcBef>
              <a:spcAft>
                <a:spcPts val="0"/>
              </a:spcAft>
              <a:buClr>
                <a:srgbClr val="1F4E78"/>
              </a:buClr>
              <a:buSzPct val="120000"/>
              <a:buFont typeface="Wingdings" panose="05000000000000000000" charset="0"/>
            </a:pPr>
            <a:r>
              <a:rPr lang="zh-CN" altLang="en-US" sz="1600" strike="noStrike" spc="150" noProof="1" dirty="0">
                <a:ln w="3175">
                  <a:noFill/>
                  <a:prstDash val="dash"/>
                </a:ln>
                <a:uFillTx/>
                <a:latin typeface="微软雅黑" panose="020B0503020204020204" charset="-122"/>
                <a:ea typeface="微软雅黑" panose="020B0503020204020204" charset="-122"/>
                <a:cs typeface="微软雅黑" panose="020B0503020204020204" charset="-122"/>
                <a:sym typeface="+mn-ea"/>
              </a:rPr>
              <a:t>（1）进行一般医学处置，出具相应的医学证明。</a:t>
            </a:r>
            <a:endParaRPr lang="zh-CN" altLang="en-US" sz="1600" strike="noStrike" spc="150" noProof="1" dirty="0">
              <a:ln w="3175">
                <a:noFill/>
                <a:prstDash val="dash"/>
              </a:ln>
              <a:uFillTx/>
              <a:latin typeface="微软雅黑" panose="020B0503020204020204" charset="-122"/>
              <a:ea typeface="微软雅黑" panose="020B0503020204020204" charset="-122"/>
              <a:cs typeface="微软雅黑" panose="020B050302020402020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600" strike="noStrike" spc="150" noProof="1" dirty="0">
                <a:ln w="3175">
                  <a:noFill/>
                  <a:prstDash val="dash"/>
                </a:ln>
                <a:uFillTx/>
                <a:latin typeface="微软雅黑" panose="020B0503020204020204" charset="-122"/>
                <a:ea typeface="微软雅黑" panose="020B0503020204020204" charset="-122"/>
                <a:cs typeface="微软雅黑" panose="020B0503020204020204" charset="-122"/>
                <a:sym typeface="+mn-ea"/>
              </a:rPr>
              <a:t>（2）参与医学经验交流，参加专业学术团体。</a:t>
            </a:r>
            <a:endParaRPr lang="zh-CN" altLang="en-US" sz="1600" strike="noStrike" spc="150" noProof="1" dirty="0">
              <a:ln w="3175">
                <a:noFill/>
                <a:prstDash val="dash"/>
              </a:ln>
              <a:uFillTx/>
              <a:latin typeface="微软雅黑" panose="020B0503020204020204" charset="-122"/>
              <a:ea typeface="微软雅黑" panose="020B0503020204020204" charset="-122"/>
              <a:cs typeface="微软雅黑" panose="020B050302020402020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600" strike="noStrike" spc="150" noProof="1" dirty="0">
                <a:ln w="3175">
                  <a:noFill/>
                  <a:prstDash val="dash"/>
                </a:ln>
                <a:uFillTx/>
                <a:latin typeface="微软雅黑" panose="020B0503020204020204" charset="-122"/>
                <a:ea typeface="微软雅黑" panose="020B0503020204020204" charset="-122"/>
                <a:cs typeface="微软雅黑" panose="020B0503020204020204" charset="-122"/>
                <a:sym typeface="+mn-ea"/>
              </a:rPr>
              <a:t>（3）参加业务培训和教育。</a:t>
            </a:r>
            <a:endParaRPr lang="zh-CN" altLang="en-US" sz="1600" strike="noStrike" spc="150" noProof="1" dirty="0">
              <a:ln w="3175">
                <a:noFill/>
                <a:prstDash val="dash"/>
              </a:ln>
              <a:uFillTx/>
              <a:latin typeface="微软雅黑" panose="020B0503020204020204" charset="-122"/>
              <a:ea typeface="微软雅黑" panose="020B0503020204020204" charset="-122"/>
              <a:cs typeface="微软雅黑" panose="020B050302020402020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600" strike="noStrike" spc="150" noProof="1" dirty="0">
                <a:ln w="3175">
                  <a:noFill/>
                  <a:prstDash val="dash"/>
                </a:ln>
                <a:uFillTx/>
                <a:latin typeface="微软雅黑" panose="020B0503020204020204" charset="-122"/>
                <a:ea typeface="微软雅黑" panose="020B0503020204020204" charset="-122"/>
                <a:cs typeface="微软雅黑" panose="020B0503020204020204" charset="-122"/>
                <a:sym typeface="+mn-ea"/>
              </a:rPr>
              <a:t>（4）在执业活动中，人格尊严、人身安全不受侵犯。</a:t>
            </a:r>
            <a:endParaRPr lang="zh-CN" altLang="en-US" sz="1600" strike="noStrike" spc="150" noProof="1" dirty="0">
              <a:ln w="3175">
                <a:noFill/>
                <a:prstDash val="dash"/>
              </a:ln>
              <a:uFillTx/>
              <a:latin typeface="微软雅黑" panose="020B0503020204020204" charset="-122"/>
              <a:ea typeface="微软雅黑" panose="020B0503020204020204" charset="-122"/>
              <a:cs typeface="微软雅黑" panose="020B050302020402020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600" strike="noStrike" spc="150" noProof="1" dirty="0">
                <a:ln w="3175">
                  <a:noFill/>
                  <a:prstDash val="dash"/>
                </a:ln>
                <a:uFillTx/>
                <a:latin typeface="微软雅黑" panose="020B0503020204020204" charset="-122"/>
                <a:ea typeface="微软雅黑" panose="020B0503020204020204" charset="-122"/>
                <a:cs typeface="微软雅黑" panose="020B0503020204020204" charset="-122"/>
                <a:sym typeface="+mn-ea"/>
              </a:rPr>
              <a:t>（5）获取所应得的报酬。</a:t>
            </a:r>
            <a:endParaRPr lang="zh-CN" altLang="en-US" sz="1600" strike="noStrike" spc="150" noProof="1" dirty="0">
              <a:ln w="3175">
                <a:noFill/>
                <a:prstDash val="dash"/>
              </a:ln>
              <a:uFillTx/>
              <a:latin typeface="微软雅黑" panose="020B0503020204020204" charset="-122"/>
              <a:ea typeface="微软雅黑" panose="020B0503020204020204" charset="-122"/>
              <a:cs typeface="微软雅黑" panose="020B050302020402020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600" strike="noStrike" spc="150" noProof="1" dirty="0">
                <a:ln w="3175">
                  <a:noFill/>
                  <a:prstDash val="dash"/>
                </a:ln>
                <a:uFillTx/>
                <a:latin typeface="微软雅黑" panose="020B0503020204020204" charset="-122"/>
                <a:ea typeface="微软雅黑" panose="020B0503020204020204" charset="-122"/>
                <a:cs typeface="微软雅黑" panose="020B0503020204020204" charset="-122"/>
                <a:sym typeface="+mn-ea"/>
              </a:rPr>
              <a:t>（6）对当地的预防、保健、医疗工作和卫生行政主管部门的工作提出意见和建议</a:t>
            </a:r>
            <a:r>
              <a:rPr lang="zh-CN" altLang="en-US" sz="1600" strike="noStrike" spc="150" noProof="1" dirty="0">
                <a:ln w="3175">
                  <a:noFill/>
                  <a:prstDash val="dash"/>
                </a:ln>
                <a:solidFill>
                  <a:schemeClr val="tx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endParaRPr lang="zh-CN" altLang="en-US" sz="1600" strike="noStrike" spc="150" noProof="1" dirty="0">
              <a:ln w="3175">
                <a:noFill/>
                <a:prstDash val="dash"/>
              </a:ln>
              <a:solidFill>
                <a:schemeClr val="tx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Title 6"/>
          <p:cNvSpPr txBox="1"/>
          <p:nvPr>
            <p:custDataLst>
              <p:tags r:id="rId11"/>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二、乡村医生执业注册</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12"/>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818515" y="1389380"/>
            <a:ext cx="10327005" cy="3138170"/>
          </a:xfrm>
          <a:prstGeom prst="rect">
            <a:avLst/>
          </a:prstGeom>
          <a:noFill/>
        </p:spPr>
        <p:txBody>
          <a:bodyPr wrap="square">
            <a:spAutoFit/>
          </a:bodyPr>
          <a:lstStyle/>
          <a:p>
            <a:pPr algn="ctr">
              <a:lnSpc>
                <a:spcPct val="150000"/>
              </a:lnSpc>
              <a:defRPr/>
            </a:pPr>
            <a:r>
              <a:rPr lang="zh-CN" altLang="en-US" sz="6600" b="1" dirty="0" smtClean="0">
                <a:solidFill>
                  <a:srgbClr val="0070C0"/>
                </a:solidFill>
                <a:latin typeface="黑体" panose="02010609060101010101" charset="-122"/>
                <a:ea typeface="黑体" panose="02010609060101010101" charset="-122"/>
                <a:cs typeface="+mn-ea"/>
                <a:sym typeface="黑体" panose="02010609060101010101" charset="-122"/>
              </a:rPr>
              <a:t>第八章</a:t>
            </a:r>
            <a:endParaRPr lang="zh-CN" altLang="en-US" sz="6600" b="1" dirty="0">
              <a:solidFill>
                <a:srgbClr val="0070C0"/>
              </a:solidFill>
              <a:latin typeface="黑体" panose="02010609060101010101" charset="-122"/>
              <a:ea typeface="黑体" panose="02010609060101010101" charset="-122"/>
              <a:cs typeface="+mn-ea"/>
              <a:sym typeface="黑体" panose="02010609060101010101" charset="-122"/>
            </a:endParaRPr>
          </a:p>
          <a:p>
            <a:pPr algn="ctr">
              <a:lnSpc>
                <a:spcPct val="150000"/>
              </a:lnSpc>
              <a:defRPr/>
            </a:pPr>
            <a:r>
              <a:rPr lang="zh-CN" altLang="en-US" sz="6600" b="1" dirty="0">
                <a:solidFill>
                  <a:srgbClr val="0070C0"/>
                </a:solidFill>
                <a:latin typeface="黑体" panose="02010609060101010101" charset="-122"/>
                <a:ea typeface="黑体" panose="02010609060101010101" charset="-122"/>
                <a:cs typeface="+mn-ea"/>
                <a:sym typeface="黑体" panose="02010609060101010101" charset="-122"/>
              </a:rPr>
              <a:t>护理行为法律风险管理制度</a:t>
            </a:r>
            <a:endParaRPr lang="zh-CN" altLang="en-US" sz="6600" b="1" dirty="0">
              <a:solidFill>
                <a:srgbClr val="0070C0"/>
              </a:solidFill>
              <a:latin typeface="黑体" panose="02010609060101010101" charset="-122"/>
              <a:ea typeface="黑体" panose="02010609060101010101" charset="-122"/>
              <a:cs typeface="+mn-ea"/>
              <a:sym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med" p14:dur="750">
        <p:newsflash/>
      </p:transition>
    </mc:Choice>
    <mc:Fallback>
      <p:transition spd="med">
        <p:newsflash/>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3185" name="组合 112"/>
          <p:cNvGrpSpPr/>
          <p:nvPr/>
        </p:nvGrpSpPr>
        <p:grpSpPr>
          <a:xfrm>
            <a:off x="1257935" y="1485431"/>
            <a:ext cx="9676765" cy="3888231"/>
            <a:chOff x="2782" y="2764"/>
            <a:chExt cx="13324" cy="3866"/>
          </a:xfrm>
        </p:grpSpPr>
        <p:sp>
          <p:nvSpPr>
            <p:cNvPr id="114" name="圆角矩形 113"/>
            <p:cNvSpPr/>
            <p:nvPr>
              <p:custDataLst>
                <p:tags r:id="rId1"/>
              </p:custDataLst>
            </p:nvPr>
          </p:nvSpPr>
          <p:spPr>
            <a:xfrm>
              <a:off x="2965" y="2951"/>
              <a:ext cx="12944" cy="3567"/>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93187" name="组合 114"/>
            <p:cNvGrpSpPr/>
            <p:nvPr/>
          </p:nvGrpSpPr>
          <p:grpSpPr>
            <a:xfrm>
              <a:off x="2782" y="2814"/>
              <a:ext cx="762" cy="338"/>
              <a:chOff x="6137" y="3775"/>
              <a:chExt cx="762" cy="338"/>
            </a:xfrm>
          </p:grpSpPr>
          <p:sp>
            <p:nvSpPr>
              <p:cNvPr id="116" name="菱形 115"/>
              <p:cNvSpPr/>
              <p:nvPr>
                <p:custDataLst>
                  <p:tags r:id="rId2"/>
                </p:custDataLst>
              </p:nvPr>
            </p:nvSpPr>
            <p:spPr>
              <a:xfrm>
                <a:off x="6137" y="3791"/>
                <a:ext cx="390" cy="322"/>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6453" y="3775"/>
                <a:ext cx="446" cy="322"/>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93190" name="组合 117"/>
            <p:cNvGrpSpPr/>
            <p:nvPr/>
          </p:nvGrpSpPr>
          <p:grpSpPr>
            <a:xfrm>
              <a:off x="2782" y="6308"/>
              <a:ext cx="761" cy="322"/>
              <a:chOff x="6137" y="3704"/>
              <a:chExt cx="761" cy="322"/>
            </a:xfrm>
          </p:grpSpPr>
          <p:sp>
            <p:nvSpPr>
              <p:cNvPr id="119" name="菱形 118"/>
              <p:cNvSpPr/>
              <p:nvPr>
                <p:custDataLst>
                  <p:tags r:id="rId4"/>
                </p:custDataLst>
              </p:nvPr>
            </p:nvSpPr>
            <p:spPr>
              <a:xfrm>
                <a:off x="6137" y="3704"/>
                <a:ext cx="445" cy="322"/>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6453" y="3704"/>
                <a:ext cx="445" cy="322"/>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93193" name="组合 120"/>
            <p:cNvGrpSpPr/>
            <p:nvPr/>
          </p:nvGrpSpPr>
          <p:grpSpPr>
            <a:xfrm flipH="1">
              <a:off x="15330" y="6308"/>
              <a:ext cx="762" cy="322"/>
              <a:chOff x="6151" y="3704"/>
              <a:chExt cx="762" cy="322"/>
            </a:xfrm>
          </p:grpSpPr>
          <p:sp>
            <p:nvSpPr>
              <p:cNvPr id="122" name="菱形 121"/>
              <p:cNvSpPr/>
              <p:nvPr>
                <p:custDataLst>
                  <p:tags r:id="rId6"/>
                </p:custDataLst>
              </p:nvPr>
            </p:nvSpPr>
            <p:spPr>
              <a:xfrm>
                <a:off x="6151" y="3704"/>
                <a:ext cx="446" cy="322"/>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6475" y="3704"/>
                <a:ext cx="438" cy="322"/>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93196" name="组合 123"/>
            <p:cNvGrpSpPr/>
            <p:nvPr/>
          </p:nvGrpSpPr>
          <p:grpSpPr>
            <a:xfrm flipH="1">
              <a:off x="15345" y="2764"/>
              <a:ext cx="761" cy="322"/>
              <a:chOff x="6137" y="3704"/>
              <a:chExt cx="761" cy="322"/>
            </a:xfrm>
          </p:grpSpPr>
          <p:sp>
            <p:nvSpPr>
              <p:cNvPr id="125" name="菱形 124"/>
              <p:cNvSpPr/>
              <p:nvPr>
                <p:custDataLst>
                  <p:tags r:id="rId8"/>
                </p:custDataLst>
              </p:nvPr>
            </p:nvSpPr>
            <p:spPr>
              <a:xfrm>
                <a:off x="6137" y="3704"/>
                <a:ext cx="445" cy="322"/>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6453" y="3704"/>
                <a:ext cx="445" cy="322"/>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810385" y="2096135"/>
            <a:ext cx="8971915" cy="277241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50000"/>
              </a:lnSpc>
              <a:spcBef>
                <a:spcPts val="755"/>
              </a:spcBef>
              <a:spcAft>
                <a:spcPts val="0"/>
              </a:spcAft>
              <a:buClr>
                <a:srgbClr val="1F4E78"/>
              </a:buClr>
              <a:buSzPct val="120000"/>
              <a:buFont typeface="Wingdings" panose="05000000000000000000" charset="0"/>
              <a:buChar char="v"/>
            </a:pPr>
            <a:r>
              <a:rPr lang="zh-CN" altLang="en-US" sz="1600" b="1" strike="noStrike" spc="150" noProof="1" dirty="0">
                <a:ln w="3175">
                  <a:noFill/>
                  <a:prstDash val="dash"/>
                </a:ln>
                <a:solidFill>
                  <a:srgbClr val="2F75B4"/>
                </a:solidFill>
                <a:uFillTx/>
                <a:latin typeface="微软雅黑" panose="020B0503020204020204" charset="-122"/>
                <a:ea typeface="微软雅黑" panose="020B0503020204020204" charset="-122"/>
                <a:cs typeface="微软雅黑" panose="020B0503020204020204" charset="-122"/>
                <a:sym typeface="+mn-ea"/>
              </a:rPr>
              <a:t>（二）在执业活动中应当履行下列义务</a:t>
            </a:r>
            <a:endParaRPr lang="zh-CN" altLang="en-US" sz="1600" b="1" strike="noStrike" spc="150" noProof="1" dirty="0">
              <a:ln w="3175">
                <a:noFill/>
                <a:prstDash val="dash"/>
              </a:ln>
              <a:solidFill>
                <a:srgbClr val="2F75B4"/>
              </a:solidFill>
              <a:uFillTx/>
              <a:latin typeface="微软雅黑" panose="020B0503020204020204" charset="-122"/>
              <a:ea typeface="微软雅黑" panose="020B0503020204020204" charset="-122"/>
              <a:cs typeface="微软雅黑" panose="020B0503020204020204" charset="-122"/>
              <a:sym typeface="+mn-ea"/>
            </a:endParaRPr>
          </a:p>
          <a:p>
            <a:pPr lvl="0" indent="0" algn="just" fontAlgn="auto">
              <a:lnSpc>
                <a:spcPct val="150000"/>
              </a:lnSpc>
              <a:spcBef>
                <a:spcPts val="755"/>
              </a:spcBef>
              <a:spcAft>
                <a:spcPts val="0"/>
              </a:spcAft>
              <a:buClr>
                <a:srgbClr val="1F4E78"/>
              </a:buClr>
              <a:buSzPct val="120000"/>
              <a:buFont typeface="Wingdings" panose="05000000000000000000" charset="0"/>
            </a:pPr>
            <a:r>
              <a:rPr lang="zh-CN" altLang="en-US" sz="1600" strike="noStrike" spc="150" noProof="1" dirty="0">
                <a:ln w="3175">
                  <a:noFill/>
                  <a:prstDash val="dash"/>
                </a:ln>
                <a:uFillTx/>
                <a:latin typeface="微软雅黑" panose="020B0503020204020204" charset="-122"/>
                <a:ea typeface="微软雅黑" panose="020B0503020204020204" charset="-122"/>
                <a:cs typeface="微软雅黑" panose="020B0503020204020204" charset="-122"/>
                <a:sym typeface="+mn-ea"/>
              </a:rPr>
              <a:t>（1）遵守法律、法规、规章和诊疗护理技术规范、常规。</a:t>
            </a:r>
            <a:endParaRPr lang="zh-CN" altLang="en-US" sz="1600" strike="noStrike" spc="150" noProof="1" dirty="0">
              <a:ln w="3175">
                <a:noFill/>
                <a:prstDash val="dash"/>
              </a:ln>
              <a:uFillTx/>
              <a:latin typeface="微软雅黑" panose="020B0503020204020204" charset="-122"/>
              <a:ea typeface="微软雅黑" panose="020B0503020204020204" charset="-122"/>
              <a:cs typeface="微软雅黑" panose="020B0503020204020204" charset="-122"/>
              <a:sym typeface="+mn-ea"/>
            </a:endParaRPr>
          </a:p>
          <a:p>
            <a:pPr lvl="0" indent="0" algn="just" fontAlgn="auto">
              <a:lnSpc>
                <a:spcPct val="150000"/>
              </a:lnSpc>
              <a:spcBef>
                <a:spcPts val="755"/>
              </a:spcBef>
              <a:spcAft>
                <a:spcPts val="0"/>
              </a:spcAft>
              <a:buClr>
                <a:srgbClr val="1F4E78"/>
              </a:buClr>
              <a:buSzPct val="120000"/>
              <a:buFont typeface="Wingdings" panose="05000000000000000000" charset="0"/>
            </a:pPr>
            <a:r>
              <a:rPr lang="zh-CN" altLang="en-US" sz="1600" strike="noStrike" spc="150" noProof="1" dirty="0">
                <a:ln w="3175">
                  <a:noFill/>
                  <a:prstDash val="dash"/>
                </a:ln>
                <a:uFillTx/>
                <a:latin typeface="微软雅黑" panose="020B0503020204020204" charset="-122"/>
                <a:ea typeface="微软雅黑" panose="020B0503020204020204" charset="-122"/>
                <a:cs typeface="微软雅黑" panose="020B0503020204020204" charset="-122"/>
                <a:sym typeface="+mn-ea"/>
              </a:rPr>
              <a:t>（2）树立敬业精神，遵守职业道德，履行乡村医生职责，为村民健康服务。</a:t>
            </a:r>
            <a:endParaRPr lang="zh-CN" altLang="en-US" sz="1600" strike="noStrike" spc="150" noProof="1" dirty="0">
              <a:ln w="3175">
                <a:noFill/>
                <a:prstDash val="dash"/>
              </a:ln>
              <a:uFillTx/>
              <a:latin typeface="微软雅黑" panose="020B0503020204020204" charset="-122"/>
              <a:ea typeface="微软雅黑" panose="020B0503020204020204" charset="-122"/>
              <a:cs typeface="微软雅黑" panose="020B0503020204020204" charset="-122"/>
              <a:sym typeface="+mn-ea"/>
            </a:endParaRPr>
          </a:p>
          <a:p>
            <a:pPr lvl="0" indent="0" algn="just" fontAlgn="auto">
              <a:lnSpc>
                <a:spcPct val="150000"/>
              </a:lnSpc>
              <a:spcBef>
                <a:spcPts val="755"/>
              </a:spcBef>
              <a:spcAft>
                <a:spcPts val="0"/>
              </a:spcAft>
              <a:buClr>
                <a:srgbClr val="1F4E78"/>
              </a:buClr>
              <a:buSzPct val="120000"/>
              <a:buFont typeface="Wingdings" panose="05000000000000000000" charset="0"/>
            </a:pPr>
            <a:r>
              <a:rPr lang="zh-CN" altLang="en-US" sz="1600" strike="noStrike" spc="150" noProof="1" dirty="0">
                <a:ln w="3175">
                  <a:noFill/>
                  <a:prstDash val="dash"/>
                </a:ln>
                <a:uFillTx/>
                <a:latin typeface="微软雅黑" panose="020B0503020204020204" charset="-122"/>
                <a:ea typeface="微软雅黑" panose="020B0503020204020204" charset="-122"/>
                <a:cs typeface="微软雅黑" panose="020B0503020204020204" charset="-122"/>
                <a:sym typeface="+mn-ea"/>
              </a:rPr>
              <a:t>（3）关心、爱护、尊重患者，保护患者的隐私。</a:t>
            </a:r>
            <a:endParaRPr lang="zh-CN" altLang="en-US" sz="1600" strike="noStrike" spc="150" noProof="1" dirty="0">
              <a:ln w="3175">
                <a:noFill/>
                <a:prstDash val="dash"/>
              </a:ln>
              <a:uFillTx/>
              <a:latin typeface="微软雅黑" panose="020B0503020204020204" charset="-122"/>
              <a:ea typeface="微软雅黑" panose="020B0503020204020204" charset="-122"/>
              <a:cs typeface="微软雅黑" panose="020B0503020204020204" charset="-122"/>
              <a:sym typeface="+mn-ea"/>
            </a:endParaRPr>
          </a:p>
          <a:p>
            <a:pPr lvl="0" indent="0" algn="just" fontAlgn="auto">
              <a:lnSpc>
                <a:spcPct val="150000"/>
              </a:lnSpc>
              <a:spcBef>
                <a:spcPts val="755"/>
              </a:spcBef>
              <a:spcAft>
                <a:spcPts val="0"/>
              </a:spcAft>
              <a:buClr>
                <a:srgbClr val="1F4E78"/>
              </a:buClr>
              <a:buSzPct val="120000"/>
              <a:buFont typeface="Wingdings" panose="05000000000000000000" charset="0"/>
            </a:pPr>
            <a:r>
              <a:rPr lang="zh-CN" altLang="en-US" sz="1600" strike="noStrike" spc="150" noProof="1" dirty="0">
                <a:ln w="3175">
                  <a:noFill/>
                  <a:prstDash val="dash"/>
                </a:ln>
                <a:uFillTx/>
                <a:latin typeface="微软雅黑" panose="020B0503020204020204" charset="-122"/>
                <a:ea typeface="微软雅黑" panose="020B0503020204020204" charset="-122"/>
                <a:cs typeface="微软雅黑" panose="020B0503020204020204" charset="-122"/>
                <a:sym typeface="+mn-ea"/>
              </a:rPr>
              <a:t>（4）努力钻研业务，更新知识，提高专业技术水平。</a:t>
            </a:r>
            <a:endParaRPr lang="zh-CN" altLang="en-US" sz="1600" strike="noStrike" spc="150" noProof="1" dirty="0">
              <a:ln w="3175">
                <a:noFill/>
                <a:prstDash val="dash"/>
              </a:ln>
              <a:uFillTx/>
              <a:latin typeface="微软雅黑" panose="020B0503020204020204" charset="-122"/>
              <a:ea typeface="微软雅黑" panose="020B0503020204020204" charset="-122"/>
              <a:cs typeface="微软雅黑" panose="020B0503020204020204" charset="-122"/>
              <a:sym typeface="+mn-ea"/>
            </a:endParaRPr>
          </a:p>
          <a:p>
            <a:pPr lvl="0" indent="0" algn="just" fontAlgn="auto">
              <a:lnSpc>
                <a:spcPct val="150000"/>
              </a:lnSpc>
              <a:spcBef>
                <a:spcPts val="755"/>
              </a:spcBef>
              <a:spcAft>
                <a:spcPts val="0"/>
              </a:spcAft>
              <a:buClr>
                <a:srgbClr val="1F4E78"/>
              </a:buClr>
              <a:buSzPct val="120000"/>
              <a:buFont typeface="Wingdings" panose="05000000000000000000" charset="0"/>
            </a:pPr>
            <a:r>
              <a:rPr lang="zh-CN" altLang="en-US" sz="1600" strike="noStrike" spc="150" noProof="1" dirty="0">
                <a:ln w="3175">
                  <a:noFill/>
                  <a:prstDash val="dash"/>
                </a:ln>
                <a:uFillTx/>
                <a:latin typeface="微软雅黑" panose="020B0503020204020204" charset="-122"/>
                <a:ea typeface="微软雅黑" panose="020B0503020204020204" charset="-122"/>
                <a:cs typeface="微软雅黑" panose="020B0503020204020204" charset="-122"/>
                <a:sym typeface="+mn-ea"/>
              </a:rPr>
              <a:t>（5）向村民宣传卫生保健知识，对患者进行健康教育</a:t>
            </a:r>
            <a:r>
              <a:rPr lang="zh-CN" altLang="en-US" sz="1600" strike="noStrike" spc="150" noProof="1" dirty="0">
                <a:ln w="3175">
                  <a:noFill/>
                  <a:prstDash val="dash"/>
                </a:ln>
                <a:solidFill>
                  <a:schemeClr val="tx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endParaRPr lang="zh-CN" altLang="en-US" sz="1600" strike="noStrike" spc="150" noProof="1" dirty="0">
              <a:ln w="3175">
                <a:noFill/>
                <a:prstDash val="dash"/>
              </a:ln>
              <a:solidFill>
                <a:schemeClr val="tx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Title 6"/>
          <p:cNvSpPr txBox="1"/>
          <p:nvPr>
            <p:custDataLst>
              <p:tags r:id="rId11"/>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二、乡村医生执业注册</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12"/>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410" y="2326"/>
              <a:ext cx="16541" cy="6687"/>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（三）切实做好下列工作</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（1）协助有关部门做好初级卫生保健服务。</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（2）按照规定及时报告传染病疫情和中毒事件，如实填写并上报有关卫生统计报表，妥善保管有关资料。</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（3）不得重复使用一次性医疗器械和卫生材料。</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（4）应当如实向患者或其家属介绍病情，对超出一般医疗服务范围或者限于医疗条件和技术水平不能诊治的患者，应当及时转诊；情况紧急不能转诊的，应当先行抢救并及时向有抢救条件的医疗卫生机构求助。</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（5）不得出具与执业范围无关或者与执业范围不相符的医学证明，不得进行实验性临床医疗活动。</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（6）应当在乡村医生基本用药目录规定的范围内用药。</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二、乡村医生执业注册</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410" y="3032"/>
              <a:ext cx="10685" cy="5378"/>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（一）培训</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省、自治区、直辖市人民政府组织制定乡村医生培训规划，保证乡村医生至少每 2 年接受一次培训，更新医学知识，提高业务水平。县级人民政府根据培训规划制订本地区乡村医生培训计划，并负责组织乡村医生的培训工作。</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（二）考核</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县级人民政府卫生行政主管部门负责组织本地区乡村医生的考核工作。对乡村医生的考核，每 2 年组织一次。</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459295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四、乡村医生培训与考核</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4" name="图片 3"/>
          <p:cNvPicPr>
            <a:picLocks noChangeAspect="1"/>
          </p:cNvPicPr>
          <p:nvPr/>
        </p:nvPicPr>
        <p:blipFill>
          <a:blip r:embed="rId5"/>
          <a:stretch>
            <a:fillRect/>
          </a:stretch>
        </p:blipFill>
        <p:spPr>
          <a:xfrm>
            <a:off x="8163560" y="2407920"/>
            <a:ext cx="2765425" cy="27705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410" y="3032"/>
              <a:ext cx="10685" cy="5378"/>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乡村医生在执业活动中，违反《乡村医生从业管理条例》规定，有下列行为之一的，由县级卫生行政主管部门责令限期改正，给予警告；逾期不改正的，责令暂停 3 个月以上 6 个月以下执业活动；情节严重的，由原发证部门暂扣乡村医生执业证书：①执业活动超出规定的执业范围，或者未按照规定进行转诊的；②违反规定使用乡村医生基本用药目录以外的处方药品的；③违反规定出具医学证明，或者伪造卫生统计资料的；④发现传染病疫情、中毒事件不按规定报告的。</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257048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五、法律责任</a:t>
            </a:r>
            <a:endPar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5" name="图片 4"/>
          <p:cNvPicPr>
            <a:picLocks noChangeAspect="1"/>
          </p:cNvPicPr>
          <p:nvPr/>
        </p:nvPicPr>
        <p:blipFill>
          <a:blip r:embed="rId5"/>
          <a:stretch>
            <a:fillRect/>
          </a:stretch>
        </p:blipFill>
        <p:spPr>
          <a:xfrm>
            <a:off x="7927340" y="1993265"/>
            <a:ext cx="3067050" cy="327787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b="-23000"/>
          </a:stretch>
        </a:blipFill>
        <a:effectLst/>
      </p:bgPr>
    </p:bg>
    <p:spTree>
      <p:nvGrpSpPr>
        <p:cNvPr id="1" name=""/>
        <p:cNvGrpSpPr/>
        <p:nvPr/>
      </p:nvGrpSpPr>
      <p:grpSpPr>
        <a:xfrm>
          <a:off x="0" y="0"/>
          <a:ext cx="0" cy="0"/>
          <a:chOff x="0" y="0"/>
          <a:chExt cx="0" cy="0"/>
        </a:xfrm>
      </p:grpSpPr>
      <p:sp>
        <p:nvSpPr>
          <p:cNvPr id="9" name="文本框 8"/>
          <p:cNvSpPr txBox="1"/>
          <p:nvPr/>
        </p:nvSpPr>
        <p:spPr>
          <a:xfrm>
            <a:off x="2385695" y="2120265"/>
            <a:ext cx="6278880" cy="1753235"/>
          </a:xfrm>
          <a:prstGeom prst="rect">
            <a:avLst/>
          </a:prstGeom>
          <a:noFill/>
        </p:spPr>
        <p:txBody>
          <a:bodyPr wrap="square" rtlCol="0">
            <a:spAutoFit/>
          </a:bodyPr>
          <a:lstStyle/>
          <a:p>
            <a:pPr algn="ctr">
              <a:lnSpc>
                <a:spcPct val="150000"/>
              </a:lnSpc>
            </a:pPr>
            <a:r>
              <a:rPr lang="zh-CN" altLang="en-US" sz="7200" b="1">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谢谢观看</a:t>
            </a:r>
            <a:endParaRPr lang="zh-CN" altLang="en-US" sz="7200" b="1">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endParaRPr>
          </a:p>
        </p:txBody>
      </p:sp>
      <p:grpSp>
        <p:nvGrpSpPr>
          <p:cNvPr id="18" name="组合 17"/>
          <p:cNvGrpSpPr/>
          <p:nvPr/>
        </p:nvGrpSpPr>
        <p:grpSpPr>
          <a:xfrm>
            <a:off x="3987165" y="4099560"/>
            <a:ext cx="2689860" cy="566420"/>
            <a:chOff x="8046" y="6890"/>
            <a:chExt cx="3107" cy="892"/>
          </a:xfrm>
        </p:grpSpPr>
        <p:sp>
          <p:nvSpPr>
            <p:cNvPr id="4" name="圆角矩形 3"/>
            <p:cNvSpPr/>
            <p:nvPr/>
          </p:nvSpPr>
          <p:spPr>
            <a:xfrm>
              <a:off x="8046" y="6890"/>
              <a:ext cx="3107" cy="892"/>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7" name="文本框 16"/>
            <p:cNvSpPr txBox="1"/>
            <p:nvPr/>
          </p:nvSpPr>
          <p:spPr>
            <a:xfrm>
              <a:off x="8124" y="7004"/>
              <a:ext cx="2951" cy="725"/>
            </a:xfrm>
            <a:prstGeom prst="rect">
              <a:avLst/>
            </a:prstGeom>
            <a:noFill/>
          </p:spPr>
          <p:txBody>
            <a:bodyPr wrap="square" rtlCol="0">
              <a:spAutoFit/>
            </a:bodyPr>
            <a:lstStyle/>
            <a:p>
              <a:pPr algn="ctr"/>
              <a:r>
                <a:rPr lang="zh-CN" altLang="en-US" sz="2400">
                  <a:solidFill>
                    <a:schemeClr val="bg1"/>
                  </a:solidFill>
                  <a:latin typeface="黑体" panose="02010609060101010101" charset="-122"/>
                  <a:ea typeface="黑体" panose="02010609060101010101" charset="-122"/>
                  <a:cs typeface="黑体" panose="02010609060101010101" charset="-122"/>
                </a:rPr>
                <a:t>北京出版社</a:t>
              </a:r>
              <a:endParaRPr lang="zh-CN" altLang="en-US" sz="2400">
                <a:solidFill>
                  <a:schemeClr val="bg1"/>
                </a:solidFill>
                <a:latin typeface="黑体" panose="02010609060101010101" charset="-122"/>
                <a:ea typeface="黑体" panose="02010609060101010101" charset="-122"/>
                <a:cs typeface="黑体" panose="020106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000">
        <p:cover dir="d"/>
      </p:transition>
    </mc:Choice>
    <mc:Fallback>
      <p:transition spd="slow">
        <p:cover dir="d"/>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9"/>
          <p:cNvSpPr/>
          <p:nvPr/>
        </p:nvSpPr>
        <p:spPr bwMode="auto">
          <a:xfrm>
            <a:off x="301837" y="1193801"/>
            <a:ext cx="11654367" cy="736600"/>
          </a:xfrm>
          <a:custGeom>
            <a:avLst/>
            <a:gdLst>
              <a:gd name="T0" fmla="*/ 2 w 4909"/>
              <a:gd name="T1" fmla="*/ 0 h 310"/>
              <a:gd name="T2" fmla="*/ 609 w 4909"/>
              <a:gd name="T3" fmla="*/ 115 h 310"/>
              <a:gd name="T4" fmla="*/ 1222 w 4909"/>
              <a:gd name="T5" fmla="*/ 195 h 310"/>
              <a:gd name="T6" fmla="*/ 1838 w 4909"/>
              <a:gd name="T7" fmla="*/ 245 h 310"/>
              <a:gd name="T8" fmla="*/ 2456 w 4909"/>
              <a:gd name="T9" fmla="*/ 264 h 310"/>
              <a:gd name="T10" fmla="*/ 3073 w 4909"/>
              <a:gd name="T11" fmla="*/ 252 h 310"/>
              <a:gd name="T12" fmla="*/ 3382 w 4909"/>
              <a:gd name="T13" fmla="*/ 233 h 310"/>
              <a:gd name="T14" fmla="*/ 3535 w 4909"/>
              <a:gd name="T15" fmla="*/ 220 h 310"/>
              <a:gd name="T16" fmla="*/ 3689 w 4909"/>
              <a:gd name="T17" fmla="*/ 205 h 310"/>
              <a:gd name="T18" fmla="*/ 3996 w 4909"/>
              <a:gd name="T19" fmla="*/ 168 h 310"/>
              <a:gd name="T20" fmla="*/ 4302 w 4909"/>
              <a:gd name="T21" fmla="*/ 122 h 310"/>
              <a:gd name="T22" fmla="*/ 4606 w 4909"/>
              <a:gd name="T23" fmla="*/ 66 h 310"/>
              <a:gd name="T24" fmla="*/ 4757 w 4909"/>
              <a:gd name="T25" fmla="*/ 34 h 310"/>
              <a:gd name="T26" fmla="*/ 4908 w 4909"/>
              <a:gd name="T27" fmla="*/ 0 h 310"/>
              <a:gd name="T28" fmla="*/ 4909 w 4909"/>
              <a:gd name="T29" fmla="*/ 6 h 310"/>
              <a:gd name="T30" fmla="*/ 4760 w 4909"/>
              <a:gd name="T31" fmla="*/ 46 h 310"/>
              <a:gd name="T32" fmla="*/ 4609 w 4909"/>
              <a:gd name="T33" fmla="*/ 82 h 310"/>
              <a:gd name="T34" fmla="*/ 4306 w 4909"/>
              <a:gd name="T35" fmla="*/ 146 h 310"/>
              <a:gd name="T36" fmla="*/ 4001 w 4909"/>
              <a:gd name="T37" fmla="*/ 199 h 310"/>
              <a:gd name="T38" fmla="*/ 3693 w 4909"/>
              <a:gd name="T39" fmla="*/ 241 h 310"/>
              <a:gd name="T40" fmla="*/ 3075 w 4909"/>
              <a:gd name="T41" fmla="*/ 294 h 310"/>
              <a:gd name="T42" fmla="*/ 2455 w 4909"/>
              <a:gd name="T43" fmla="*/ 309 h 310"/>
              <a:gd name="T44" fmla="*/ 1836 w 4909"/>
              <a:gd name="T45" fmla="*/ 288 h 310"/>
              <a:gd name="T46" fmla="*/ 1218 w 4909"/>
              <a:gd name="T47" fmla="*/ 231 h 310"/>
              <a:gd name="T48" fmla="*/ 605 w 4909"/>
              <a:gd name="T49" fmla="*/ 140 h 310"/>
              <a:gd name="T50" fmla="*/ 301 w 4909"/>
              <a:gd name="T51" fmla="*/ 79 h 310"/>
              <a:gd name="T52" fmla="*/ 150 w 4909"/>
              <a:gd name="T53" fmla="*/ 45 h 310"/>
              <a:gd name="T54" fmla="*/ 0 w 4909"/>
              <a:gd name="T55" fmla="*/ 6 h 310"/>
              <a:gd name="T56" fmla="*/ 2 w 4909"/>
              <a:gd name="T57"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09" h="310">
                <a:moveTo>
                  <a:pt x="2" y="0"/>
                </a:moveTo>
                <a:cubicBezTo>
                  <a:pt x="203" y="46"/>
                  <a:pt x="406" y="83"/>
                  <a:pt x="609" y="115"/>
                </a:cubicBezTo>
                <a:cubicBezTo>
                  <a:pt x="813" y="147"/>
                  <a:pt x="1017" y="173"/>
                  <a:pt x="1222" y="195"/>
                </a:cubicBezTo>
                <a:cubicBezTo>
                  <a:pt x="1427" y="217"/>
                  <a:pt x="1633" y="234"/>
                  <a:pt x="1838" y="245"/>
                </a:cubicBezTo>
                <a:cubicBezTo>
                  <a:pt x="2044" y="257"/>
                  <a:pt x="2250" y="264"/>
                  <a:pt x="2456" y="264"/>
                </a:cubicBezTo>
                <a:cubicBezTo>
                  <a:pt x="2662" y="266"/>
                  <a:pt x="2868" y="262"/>
                  <a:pt x="3073" y="252"/>
                </a:cubicBezTo>
                <a:cubicBezTo>
                  <a:pt x="3176" y="247"/>
                  <a:pt x="3279" y="241"/>
                  <a:pt x="3382" y="233"/>
                </a:cubicBezTo>
                <a:cubicBezTo>
                  <a:pt x="3433" y="229"/>
                  <a:pt x="3484" y="225"/>
                  <a:pt x="3535" y="220"/>
                </a:cubicBezTo>
                <a:cubicBezTo>
                  <a:pt x="3587" y="215"/>
                  <a:pt x="3638" y="210"/>
                  <a:pt x="3689" y="205"/>
                </a:cubicBezTo>
                <a:cubicBezTo>
                  <a:pt x="3792" y="194"/>
                  <a:pt x="3894" y="182"/>
                  <a:pt x="3996" y="168"/>
                </a:cubicBezTo>
                <a:cubicBezTo>
                  <a:pt x="4098" y="154"/>
                  <a:pt x="4200" y="139"/>
                  <a:pt x="4302" y="122"/>
                </a:cubicBezTo>
                <a:cubicBezTo>
                  <a:pt x="4403" y="105"/>
                  <a:pt x="4505" y="86"/>
                  <a:pt x="4606" y="66"/>
                </a:cubicBezTo>
                <a:cubicBezTo>
                  <a:pt x="4656" y="56"/>
                  <a:pt x="4707" y="45"/>
                  <a:pt x="4757" y="34"/>
                </a:cubicBezTo>
                <a:cubicBezTo>
                  <a:pt x="4807" y="23"/>
                  <a:pt x="4858" y="12"/>
                  <a:pt x="4908" y="0"/>
                </a:cubicBezTo>
                <a:cubicBezTo>
                  <a:pt x="4909" y="6"/>
                  <a:pt x="4909" y="6"/>
                  <a:pt x="4909" y="6"/>
                </a:cubicBezTo>
                <a:cubicBezTo>
                  <a:pt x="4860" y="20"/>
                  <a:pt x="4810" y="33"/>
                  <a:pt x="4760" y="46"/>
                </a:cubicBezTo>
                <a:cubicBezTo>
                  <a:pt x="4710" y="58"/>
                  <a:pt x="4659" y="70"/>
                  <a:pt x="4609" y="82"/>
                </a:cubicBezTo>
                <a:cubicBezTo>
                  <a:pt x="4508" y="105"/>
                  <a:pt x="4407" y="127"/>
                  <a:pt x="4306" y="146"/>
                </a:cubicBezTo>
                <a:cubicBezTo>
                  <a:pt x="4204" y="166"/>
                  <a:pt x="4103" y="183"/>
                  <a:pt x="4001" y="199"/>
                </a:cubicBezTo>
                <a:cubicBezTo>
                  <a:pt x="3898" y="215"/>
                  <a:pt x="3796" y="229"/>
                  <a:pt x="3693" y="241"/>
                </a:cubicBezTo>
                <a:cubicBezTo>
                  <a:pt x="3488" y="266"/>
                  <a:pt x="3282" y="283"/>
                  <a:pt x="3075" y="294"/>
                </a:cubicBezTo>
                <a:cubicBezTo>
                  <a:pt x="2869" y="305"/>
                  <a:pt x="2662" y="310"/>
                  <a:pt x="2455" y="309"/>
                </a:cubicBezTo>
                <a:cubicBezTo>
                  <a:pt x="2249" y="308"/>
                  <a:pt x="2042" y="301"/>
                  <a:pt x="1836" y="288"/>
                </a:cubicBezTo>
                <a:cubicBezTo>
                  <a:pt x="1629" y="274"/>
                  <a:pt x="1423" y="256"/>
                  <a:pt x="1218" y="231"/>
                </a:cubicBezTo>
                <a:cubicBezTo>
                  <a:pt x="1013" y="207"/>
                  <a:pt x="809" y="176"/>
                  <a:pt x="605" y="140"/>
                </a:cubicBezTo>
                <a:cubicBezTo>
                  <a:pt x="504" y="121"/>
                  <a:pt x="402" y="101"/>
                  <a:pt x="301" y="79"/>
                </a:cubicBezTo>
                <a:cubicBezTo>
                  <a:pt x="251" y="68"/>
                  <a:pt x="200" y="57"/>
                  <a:pt x="150" y="45"/>
                </a:cubicBezTo>
                <a:cubicBezTo>
                  <a:pt x="100" y="33"/>
                  <a:pt x="50" y="20"/>
                  <a:pt x="0" y="6"/>
                </a:cubicBezTo>
                <a:lnTo>
                  <a:pt x="2"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grpSp>
        <p:nvGrpSpPr>
          <p:cNvPr id="19" name="组合 18"/>
          <p:cNvGrpSpPr/>
          <p:nvPr/>
        </p:nvGrpSpPr>
        <p:grpSpPr>
          <a:xfrm>
            <a:off x="2156460" y="1392555"/>
            <a:ext cx="1652905" cy="2454910"/>
            <a:chOff x="3345" y="2143"/>
            <a:chExt cx="2603" cy="3866"/>
          </a:xfrm>
        </p:grpSpPr>
        <p:sp>
          <p:nvSpPr>
            <p:cNvPr id="15" name="Freeform 7"/>
            <p:cNvSpPr>
              <a:spLocks noEditPoints="1"/>
            </p:cNvSpPr>
            <p:nvPr/>
          </p:nvSpPr>
          <p:spPr bwMode="auto">
            <a:xfrm>
              <a:off x="3345" y="3029"/>
              <a:ext cx="2603" cy="2980"/>
            </a:xfrm>
            <a:custGeom>
              <a:avLst/>
              <a:gdLst>
                <a:gd name="T0" fmla="*/ 123 w 696"/>
                <a:gd name="T1" fmla="*/ 224 h 796"/>
                <a:gd name="T2" fmla="*/ 123 w 696"/>
                <a:gd name="T3" fmla="*/ 673 h 796"/>
                <a:gd name="T4" fmla="*/ 572 w 696"/>
                <a:gd name="T5" fmla="*/ 673 h 796"/>
                <a:gd name="T6" fmla="*/ 572 w 696"/>
                <a:gd name="T7" fmla="*/ 224 h 796"/>
                <a:gd name="T8" fmla="*/ 348 w 696"/>
                <a:gd name="T9" fmla="*/ 0 h 796"/>
                <a:gd name="T10" fmla="*/ 123 w 696"/>
                <a:gd name="T11" fmla="*/ 224 h 796"/>
                <a:gd name="T12" fmla="*/ 361 w 696"/>
                <a:gd name="T13" fmla="*/ 101 h 796"/>
                <a:gd name="T14" fmla="*/ 328 w 696"/>
                <a:gd name="T15" fmla="*/ 101 h 796"/>
                <a:gd name="T16" fmla="*/ 328 w 696"/>
                <a:gd name="T17" fmla="*/ 67 h 796"/>
                <a:gd name="T18" fmla="*/ 361 w 696"/>
                <a:gd name="T19" fmla="*/ 67 h 796"/>
                <a:gd name="T20" fmla="*/ 361 w 696"/>
                <a:gd name="T21" fmla="*/ 101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6">
                  <a:moveTo>
                    <a:pt x="123" y="224"/>
                  </a:moveTo>
                  <a:cubicBezTo>
                    <a:pt x="0" y="348"/>
                    <a:pt x="0" y="549"/>
                    <a:pt x="123" y="673"/>
                  </a:cubicBezTo>
                  <a:cubicBezTo>
                    <a:pt x="247" y="796"/>
                    <a:pt x="448" y="796"/>
                    <a:pt x="572" y="673"/>
                  </a:cubicBezTo>
                  <a:cubicBezTo>
                    <a:pt x="696" y="549"/>
                    <a:pt x="696" y="348"/>
                    <a:pt x="572" y="224"/>
                  </a:cubicBezTo>
                  <a:cubicBezTo>
                    <a:pt x="348" y="0"/>
                    <a:pt x="348" y="0"/>
                    <a:pt x="348" y="0"/>
                  </a:cubicBezTo>
                  <a:lnTo>
                    <a:pt x="123" y="224"/>
                  </a:lnTo>
                  <a:close/>
                  <a:moveTo>
                    <a:pt x="361" y="101"/>
                  </a:moveTo>
                  <a:cubicBezTo>
                    <a:pt x="352" y="110"/>
                    <a:pt x="337" y="110"/>
                    <a:pt x="328" y="101"/>
                  </a:cubicBezTo>
                  <a:cubicBezTo>
                    <a:pt x="318" y="92"/>
                    <a:pt x="318" y="76"/>
                    <a:pt x="328" y="67"/>
                  </a:cubicBezTo>
                  <a:cubicBezTo>
                    <a:pt x="337" y="58"/>
                    <a:pt x="352" y="58"/>
                    <a:pt x="361" y="67"/>
                  </a:cubicBezTo>
                  <a:cubicBezTo>
                    <a:pt x="371" y="76"/>
                    <a:pt x="371" y="92"/>
                    <a:pt x="361" y="101"/>
                  </a:cubicBezTo>
                  <a:close/>
                </a:path>
              </a:pathLst>
            </a:custGeom>
            <a:solidFill>
              <a:srgbClr val="5A84AF"/>
            </a:solid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16" name="Freeform 10"/>
            <p:cNvSpPr/>
            <p:nvPr/>
          </p:nvSpPr>
          <p:spPr bwMode="auto">
            <a:xfrm>
              <a:off x="4295" y="2143"/>
              <a:ext cx="703" cy="1313"/>
            </a:xfrm>
            <a:custGeom>
              <a:avLst/>
              <a:gdLst>
                <a:gd name="T0" fmla="*/ 107 w 188"/>
                <a:gd name="T1" fmla="*/ 336 h 351"/>
                <a:gd name="T2" fmla="*/ 179 w 188"/>
                <a:gd name="T3" fmla="*/ 161 h 351"/>
                <a:gd name="T4" fmla="*/ 129 w 188"/>
                <a:gd name="T5" fmla="*/ 20 h 351"/>
                <a:gd name="T6" fmla="*/ 10 w 188"/>
                <a:gd name="T7" fmla="*/ 91 h 351"/>
                <a:gd name="T8" fmla="*/ 61 w 188"/>
                <a:gd name="T9" fmla="*/ 279 h 351"/>
                <a:gd name="T10" fmla="*/ 85 w 188"/>
                <a:gd name="T11" fmla="*/ 260 h 351"/>
                <a:gd name="T12" fmla="*/ 34 w 188"/>
                <a:gd name="T13" fmla="*/ 120 h 351"/>
                <a:gd name="T14" fmla="*/ 51 w 188"/>
                <a:gd name="T15" fmla="*/ 54 h 351"/>
                <a:gd name="T16" fmla="*/ 123 w 188"/>
                <a:gd name="T17" fmla="*/ 51 h 351"/>
                <a:gd name="T18" fmla="*/ 150 w 188"/>
                <a:gd name="T19" fmla="*/ 185 h 351"/>
                <a:gd name="T20" fmla="*/ 90 w 188"/>
                <a:gd name="T21" fmla="*/ 322 h 351"/>
                <a:gd name="T22" fmla="*/ 107 w 188"/>
                <a:gd name="T23" fmla="*/ 33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351">
                  <a:moveTo>
                    <a:pt x="107" y="336"/>
                  </a:moveTo>
                  <a:cubicBezTo>
                    <a:pt x="146" y="287"/>
                    <a:pt x="168" y="223"/>
                    <a:pt x="179" y="161"/>
                  </a:cubicBezTo>
                  <a:cubicBezTo>
                    <a:pt x="188" y="110"/>
                    <a:pt x="186" y="41"/>
                    <a:pt x="129" y="20"/>
                  </a:cubicBezTo>
                  <a:cubicBezTo>
                    <a:pt x="74" y="0"/>
                    <a:pt x="20" y="36"/>
                    <a:pt x="10" y="91"/>
                  </a:cubicBezTo>
                  <a:cubicBezTo>
                    <a:pt x="0" y="151"/>
                    <a:pt x="26" y="230"/>
                    <a:pt x="61" y="279"/>
                  </a:cubicBezTo>
                  <a:cubicBezTo>
                    <a:pt x="70" y="292"/>
                    <a:pt x="93" y="271"/>
                    <a:pt x="85" y="260"/>
                  </a:cubicBezTo>
                  <a:cubicBezTo>
                    <a:pt x="58" y="222"/>
                    <a:pt x="38" y="166"/>
                    <a:pt x="34" y="120"/>
                  </a:cubicBezTo>
                  <a:cubicBezTo>
                    <a:pt x="32" y="98"/>
                    <a:pt x="34" y="70"/>
                    <a:pt x="51" y="54"/>
                  </a:cubicBezTo>
                  <a:cubicBezTo>
                    <a:pt x="70" y="37"/>
                    <a:pt x="103" y="41"/>
                    <a:pt x="123" y="51"/>
                  </a:cubicBezTo>
                  <a:cubicBezTo>
                    <a:pt x="169" y="71"/>
                    <a:pt x="158" y="146"/>
                    <a:pt x="150" y="185"/>
                  </a:cubicBezTo>
                  <a:cubicBezTo>
                    <a:pt x="140" y="232"/>
                    <a:pt x="121" y="283"/>
                    <a:pt x="90" y="322"/>
                  </a:cubicBezTo>
                  <a:cubicBezTo>
                    <a:pt x="78" y="337"/>
                    <a:pt x="95" y="351"/>
                    <a:pt x="107" y="336"/>
                  </a:cubicBezTo>
                  <a:close/>
                </a:path>
              </a:pathLst>
            </a:custGeom>
            <a:solidFill>
              <a:srgbClr val="5A84A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2" name="矩形 1"/>
            <p:cNvSpPr/>
            <p:nvPr/>
          </p:nvSpPr>
          <p:spPr>
            <a:xfrm>
              <a:off x="3574" y="4253"/>
              <a:ext cx="2144" cy="580"/>
            </a:xfrm>
            <a:prstGeom prst="rect">
              <a:avLst/>
            </a:prstGeom>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知识目标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grpSp>
        <p:nvGrpSpPr>
          <p:cNvPr id="20" name="组合 19"/>
          <p:cNvGrpSpPr/>
          <p:nvPr/>
        </p:nvGrpSpPr>
        <p:grpSpPr>
          <a:xfrm>
            <a:off x="5302250" y="1588770"/>
            <a:ext cx="1652905" cy="2499995"/>
            <a:chOff x="8299" y="2452"/>
            <a:chExt cx="2603" cy="3937"/>
          </a:xfrm>
          <a:solidFill>
            <a:srgbClr val="2E75B6"/>
          </a:solidFill>
        </p:grpSpPr>
        <p:sp>
          <p:nvSpPr>
            <p:cNvPr id="29" name="Freeform 8"/>
            <p:cNvSpPr>
              <a:spLocks noEditPoints="1"/>
            </p:cNvSpPr>
            <p:nvPr/>
          </p:nvSpPr>
          <p:spPr bwMode="auto">
            <a:xfrm>
              <a:off x="8299" y="3406"/>
              <a:ext cx="2603" cy="2983"/>
            </a:xfrm>
            <a:custGeom>
              <a:avLst/>
              <a:gdLst>
                <a:gd name="T0" fmla="*/ 572 w 696"/>
                <a:gd name="T1" fmla="*/ 225 h 797"/>
                <a:gd name="T2" fmla="*/ 572 w 696"/>
                <a:gd name="T3" fmla="*/ 673 h 797"/>
                <a:gd name="T4" fmla="*/ 123 w 696"/>
                <a:gd name="T5" fmla="*/ 673 h 797"/>
                <a:gd name="T6" fmla="*/ 123 w 696"/>
                <a:gd name="T7" fmla="*/ 225 h 797"/>
                <a:gd name="T8" fmla="*/ 348 w 696"/>
                <a:gd name="T9" fmla="*/ 0 h 797"/>
                <a:gd name="T10" fmla="*/ 572 w 696"/>
                <a:gd name="T11" fmla="*/ 225 h 797"/>
                <a:gd name="T12" fmla="*/ 334 w 696"/>
                <a:gd name="T13" fmla="*/ 101 h 797"/>
                <a:gd name="T14" fmla="*/ 368 w 696"/>
                <a:gd name="T15" fmla="*/ 101 h 797"/>
                <a:gd name="T16" fmla="*/ 368 w 696"/>
                <a:gd name="T17" fmla="*/ 68 h 797"/>
                <a:gd name="T18" fmla="*/ 334 w 696"/>
                <a:gd name="T19" fmla="*/ 68 h 797"/>
                <a:gd name="T20" fmla="*/ 334 w 696"/>
                <a:gd name="T21" fmla="*/ 101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7">
                  <a:moveTo>
                    <a:pt x="572" y="225"/>
                  </a:moveTo>
                  <a:cubicBezTo>
                    <a:pt x="696" y="348"/>
                    <a:pt x="696" y="549"/>
                    <a:pt x="572" y="673"/>
                  </a:cubicBezTo>
                  <a:cubicBezTo>
                    <a:pt x="448" y="797"/>
                    <a:pt x="247" y="797"/>
                    <a:pt x="123" y="673"/>
                  </a:cubicBezTo>
                  <a:cubicBezTo>
                    <a:pt x="0" y="549"/>
                    <a:pt x="0" y="348"/>
                    <a:pt x="123" y="225"/>
                  </a:cubicBezTo>
                  <a:cubicBezTo>
                    <a:pt x="348" y="0"/>
                    <a:pt x="348" y="0"/>
                    <a:pt x="348" y="0"/>
                  </a:cubicBezTo>
                  <a:lnTo>
                    <a:pt x="572" y="225"/>
                  </a:lnTo>
                  <a:close/>
                  <a:moveTo>
                    <a:pt x="334" y="101"/>
                  </a:moveTo>
                  <a:cubicBezTo>
                    <a:pt x="343" y="111"/>
                    <a:pt x="358" y="111"/>
                    <a:pt x="368" y="101"/>
                  </a:cubicBezTo>
                  <a:cubicBezTo>
                    <a:pt x="377" y="92"/>
                    <a:pt x="377" y="77"/>
                    <a:pt x="368" y="68"/>
                  </a:cubicBezTo>
                  <a:cubicBezTo>
                    <a:pt x="359" y="58"/>
                    <a:pt x="343" y="58"/>
                    <a:pt x="334" y="68"/>
                  </a:cubicBezTo>
                  <a:cubicBezTo>
                    <a:pt x="325" y="77"/>
                    <a:pt x="325" y="92"/>
                    <a:pt x="334" y="101"/>
                  </a:cubicBezTo>
                  <a:close/>
                </a:path>
              </a:pathLst>
            </a:custGeom>
            <a:grp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800" dirty="0">
                <a:solidFill>
                  <a:schemeClr val="tx1"/>
                </a:solidFill>
                <a:latin typeface="黑体" panose="02010609060101010101" charset="-122"/>
                <a:ea typeface="黑体" panose="02010609060101010101" charset="-122"/>
                <a:cs typeface="+mn-ea"/>
                <a:sym typeface="+mn-lt"/>
              </a:endParaRPr>
            </a:p>
          </p:txBody>
        </p:sp>
        <p:sp>
          <p:nvSpPr>
            <p:cNvPr id="30" name="Freeform 12"/>
            <p:cNvSpPr/>
            <p:nvPr/>
          </p:nvSpPr>
          <p:spPr bwMode="auto">
            <a:xfrm>
              <a:off x="9233" y="2452"/>
              <a:ext cx="707" cy="1317"/>
            </a:xfrm>
            <a:custGeom>
              <a:avLst/>
              <a:gdLst>
                <a:gd name="T0" fmla="*/ 108 w 189"/>
                <a:gd name="T1" fmla="*/ 335 h 351"/>
                <a:gd name="T2" fmla="*/ 180 w 189"/>
                <a:gd name="T3" fmla="*/ 161 h 351"/>
                <a:gd name="T4" fmla="*/ 129 w 189"/>
                <a:gd name="T5" fmla="*/ 19 h 351"/>
                <a:gd name="T6" fmla="*/ 11 w 189"/>
                <a:gd name="T7" fmla="*/ 90 h 351"/>
                <a:gd name="T8" fmla="*/ 56 w 189"/>
                <a:gd name="T9" fmla="*/ 269 h 351"/>
                <a:gd name="T10" fmla="*/ 80 w 189"/>
                <a:gd name="T11" fmla="*/ 250 h 351"/>
                <a:gd name="T12" fmla="*/ 35 w 189"/>
                <a:gd name="T13" fmla="*/ 119 h 351"/>
                <a:gd name="T14" fmla="*/ 52 w 189"/>
                <a:gd name="T15" fmla="*/ 54 h 351"/>
                <a:gd name="T16" fmla="*/ 124 w 189"/>
                <a:gd name="T17" fmla="*/ 50 h 351"/>
                <a:gd name="T18" fmla="*/ 151 w 189"/>
                <a:gd name="T19" fmla="*/ 184 h 351"/>
                <a:gd name="T20" fmla="*/ 91 w 189"/>
                <a:gd name="T21" fmla="*/ 321 h 351"/>
                <a:gd name="T22" fmla="*/ 108 w 189"/>
                <a:gd name="T23" fmla="*/ 335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351">
                  <a:moveTo>
                    <a:pt x="108" y="335"/>
                  </a:moveTo>
                  <a:cubicBezTo>
                    <a:pt x="147" y="286"/>
                    <a:pt x="169" y="222"/>
                    <a:pt x="180" y="161"/>
                  </a:cubicBezTo>
                  <a:cubicBezTo>
                    <a:pt x="189" y="110"/>
                    <a:pt x="187" y="40"/>
                    <a:pt x="129" y="19"/>
                  </a:cubicBezTo>
                  <a:cubicBezTo>
                    <a:pt x="75" y="0"/>
                    <a:pt x="21" y="35"/>
                    <a:pt x="11" y="90"/>
                  </a:cubicBezTo>
                  <a:cubicBezTo>
                    <a:pt x="0" y="150"/>
                    <a:pt x="22" y="220"/>
                    <a:pt x="56" y="269"/>
                  </a:cubicBezTo>
                  <a:cubicBezTo>
                    <a:pt x="66" y="283"/>
                    <a:pt x="90" y="266"/>
                    <a:pt x="80" y="250"/>
                  </a:cubicBezTo>
                  <a:cubicBezTo>
                    <a:pt x="56" y="210"/>
                    <a:pt x="38" y="165"/>
                    <a:pt x="35" y="119"/>
                  </a:cubicBezTo>
                  <a:cubicBezTo>
                    <a:pt x="33" y="97"/>
                    <a:pt x="35" y="69"/>
                    <a:pt x="52" y="54"/>
                  </a:cubicBezTo>
                  <a:cubicBezTo>
                    <a:pt x="70" y="37"/>
                    <a:pt x="103" y="41"/>
                    <a:pt x="124" y="50"/>
                  </a:cubicBezTo>
                  <a:cubicBezTo>
                    <a:pt x="170" y="71"/>
                    <a:pt x="159" y="146"/>
                    <a:pt x="151" y="184"/>
                  </a:cubicBezTo>
                  <a:cubicBezTo>
                    <a:pt x="140" y="232"/>
                    <a:pt x="122" y="283"/>
                    <a:pt x="91" y="321"/>
                  </a:cubicBezTo>
                  <a:cubicBezTo>
                    <a:pt x="79" y="336"/>
                    <a:pt x="96" y="351"/>
                    <a:pt x="108" y="3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9" name="矩形 8"/>
            <p:cNvSpPr/>
            <p:nvPr/>
          </p:nvSpPr>
          <p:spPr>
            <a:xfrm>
              <a:off x="8528" y="4623"/>
              <a:ext cx="2082" cy="580"/>
            </a:xfrm>
            <a:prstGeom prst="rect">
              <a:avLst/>
            </a:prstGeom>
            <a:grpFill/>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能力目标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grpSp>
        <p:nvGrpSpPr>
          <p:cNvPr id="21" name="组合 20"/>
          <p:cNvGrpSpPr/>
          <p:nvPr/>
        </p:nvGrpSpPr>
        <p:grpSpPr>
          <a:xfrm>
            <a:off x="8250555" y="1443990"/>
            <a:ext cx="1652905" cy="2454910"/>
            <a:chOff x="12942" y="2224"/>
            <a:chExt cx="2603" cy="3866"/>
          </a:xfrm>
          <a:solidFill>
            <a:schemeClr val="accent2">
              <a:lumMod val="60000"/>
              <a:lumOff val="40000"/>
            </a:schemeClr>
          </a:solidFill>
        </p:grpSpPr>
        <p:sp>
          <p:nvSpPr>
            <p:cNvPr id="3" name="Freeform 7"/>
            <p:cNvSpPr>
              <a:spLocks noEditPoints="1"/>
            </p:cNvSpPr>
            <p:nvPr/>
          </p:nvSpPr>
          <p:spPr bwMode="auto">
            <a:xfrm>
              <a:off x="12942" y="3110"/>
              <a:ext cx="2603" cy="2980"/>
            </a:xfrm>
            <a:custGeom>
              <a:avLst/>
              <a:gdLst>
                <a:gd name="T0" fmla="*/ 123 w 696"/>
                <a:gd name="T1" fmla="*/ 224 h 796"/>
                <a:gd name="T2" fmla="*/ 123 w 696"/>
                <a:gd name="T3" fmla="*/ 673 h 796"/>
                <a:gd name="T4" fmla="*/ 572 w 696"/>
                <a:gd name="T5" fmla="*/ 673 h 796"/>
                <a:gd name="T6" fmla="*/ 572 w 696"/>
                <a:gd name="T7" fmla="*/ 224 h 796"/>
                <a:gd name="T8" fmla="*/ 348 w 696"/>
                <a:gd name="T9" fmla="*/ 0 h 796"/>
                <a:gd name="T10" fmla="*/ 123 w 696"/>
                <a:gd name="T11" fmla="*/ 224 h 796"/>
                <a:gd name="T12" fmla="*/ 361 w 696"/>
                <a:gd name="T13" fmla="*/ 101 h 796"/>
                <a:gd name="T14" fmla="*/ 328 w 696"/>
                <a:gd name="T15" fmla="*/ 101 h 796"/>
                <a:gd name="T16" fmla="*/ 328 w 696"/>
                <a:gd name="T17" fmla="*/ 67 h 796"/>
                <a:gd name="T18" fmla="*/ 361 w 696"/>
                <a:gd name="T19" fmla="*/ 67 h 796"/>
                <a:gd name="T20" fmla="*/ 361 w 696"/>
                <a:gd name="T21" fmla="*/ 101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6">
                  <a:moveTo>
                    <a:pt x="123" y="224"/>
                  </a:moveTo>
                  <a:cubicBezTo>
                    <a:pt x="0" y="348"/>
                    <a:pt x="0" y="549"/>
                    <a:pt x="123" y="673"/>
                  </a:cubicBezTo>
                  <a:cubicBezTo>
                    <a:pt x="247" y="796"/>
                    <a:pt x="448" y="796"/>
                    <a:pt x="572" y="673"/>
                  </a:cubicBezTo>
                  <a:cubicBezTo>
                    <a:pt x="696" y="549"/>
                    <a:pt x="696" y="348"/>
                    <a:pt x="572" y="224"/>
                  </a:cubicBezTo>
                  <a:cubicBezTo>
                    <a:pt x="348" y="0"/>
                    <a:pt x="348" y="0"/>
                    <a:pt x="348" y="0"/>
                  </a:cubicBezTo>
                  <a:lnTo>
                    <a:pt x="123" y="224"/>
                  </a:lnTo>
                  <a:close/>
                  <a:moveTo>
                    <a:pt x="361" y="101"/>
                  </a:moveTo>
                  <a:cubicBezTo>
                    <a:pt x="352" y="110"/>
                    <a:pt x="337" y="110"/>
                    <a:pt x="328" y="101"/>
                  </a:cubicBezTo>
                  <a:cubicBezTo>
                    <a:pt x="318" y="92"/>
                    <a:pt x="318" y="76"/>
                    <a:pt x="328" y="67"/>
                  </a:cubicBezTo>
                  <a:cubicBezTo>
                    <a:pt x="337" y="58"/>
                    <a:pt x="352" y="58"/>
                    <a:pt x="361" y="67"/>
                  </a:cubicBezTo>
                  <a:cubicBezTo>
                    <a:pt x="371" y="76"/>
                    <a:pt x="371" y="92"/>
                    <a:pt x="361" y="101"/>
                  </a:cubicBezTo>
                  <a:close/>
                </a:path>
              </a:pathLst>
            </a:custGeom>
            <a:grp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4" name="Freeform 10"/>
            <p:cNvSpPr/>
            <p:nvPr/>
          </p:nvSpPr>
          <p:spPr bwMode="auto">
            <a:xfrm>
              <a:off x="13892" y="2224"/>
              <a:ext cx="703" cy="1313"/>
            </a:xfrm>
            <a:custGeom>
              <a:avLst/>
              <a:gdLst>
                <a:gd name="T0" fmla="*/ 107 w 188"/>
                <a:gd name="T1" fmla="*/ 336 h 351"/>
                <a:gd name="T2" fmla="*/ 179 w 188"/>
                <a:gd name="T3" fmla="*/ 161 h 351"/>
                <a:gd name="T4" fmla="*/ 129 w 188"/>
                <a:gd name="T5" fmla="*/ 20 h 351"/>
                <a:gd name="T6" fmla="*/ 10 w 188"/>
                <a:gd name="T7" fmla="*/ 91 h 351"/>
                <a:gd name="T8" fmla="*/ 61 w 188"/>
                <a:gd name="T9" fmla="*/ 279 h 351"/>
                <a:gd name="T10" fmla="*/ 85 w 188"/>
                <a:gd name="T11" fmla="*/ 260 h 351"/>
                <a:gd name="T12" fmla="*/ 34 w 188"/>
                <a:gd name="T13" fmla="*/ 120 h 351"/>
                <a:gd name="T14" fmla="*/ 51 w 188"/>
                <a:gd name="T15" fmla="*/ 54 h 351"/>
                <a:gd name="T16" fmla="*/ 123 w 188"/>
                <a:gd name="T17" fmla="*/ 51 h 351"/>
                <a:gd name="T18" fmla="*/ 150 w 188"/>
                <a:gd name="T19" fmla="*/ 185 h 351"/>
                <a:gd name="T20" fmla="*/ 90 w 188"/>
                <a:gd name="T21" fmla="*/ 322 h 351"/>
                <a:gd name="T22" fmla="*/ 107 w 188"/>
                <a:gd name="T23" fmla="*/ 33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351">
                  <a:moveTo>
                    <a:pt x="107" y="336"/>
                  </a:moveTo>
                  <a:cubicBezTo>
                    <a:pt x="146" y="287"/>
                    <a:pt x="168" y="223"/>
                    <a:pt x="179" y="161"/>
                  </a:cubicBezTo>
                  <a:cubicBezTo>
                    <a:pt x="188" y="110"/>
                    <a:pt x="186" y="41"/>
                    <a:pt x="129" y="20"/>
                  </a:cubicBezTo>
                  <a:cubicBezTo>
                    <a:pt x="74" y="0"/>
                    <a:pt x="20" y="36"/>
                    <a:pt x="10" y="91"/>
                  </a:cubicBezTo>
                  <a:cubicBezTo>
                    <a:pt x="0" y="151"/>
                    <a:pt x="26" y="230"/>
                    <a:pt x="61" y="279"/>
                  </a:cubicBezTo>
                  <a:cubicBezTo>
                    <a:pt x="70" y="292"/>
                    <a:pt x="93" y="271"/>
                    <a:pt x="85" y="260"/>
                  </a:cubicBezTo>
                  <a:cubicBezTo>
                    <a:pt x="58" y="222"/>
                    <a:pt x="38" y="166"/>
                    <a:pt x="34" y="120"/>
                  </a:cubicBezTo>
                  <a:cubicBezTo>
                    <a:pt x="32" y="98"/>
                    <a:pt x="34" y="70"/>
                    <a:pt x="51" y="54"/>
                  </a:cubicBezTo>
                  <a:cubicBezTo>
                    <a:pt x="70" y="37"/>
                    <a:pt x="103" y="41"/>
                    <a:pt x="123" y="51"/>
                  </a:cubicBezTo>
                  <a:cubicBezTo>
                    <a:pt x="169" y="71"/>
                    <a:pt x="158" y="146"/>
                    <a:pt x="150" y="185"/>
                  </a:cubicBezTo>
                  <a:cubicBezTo>
                    <a:pt x="140" y="232"/>
                    <a:pt x="121" y="283"/>
                    <a:pt x="90" y="322"/>
                  </a:cubicBezTo>
                  <a:cubicBezTo>
                    <a:pt x="78" y="337"/>
                    <a:pt x="95" y="351"/>
                    <a:pt x="107" y="3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10" name="矩形 9"/>
            <p:cNvSpPr/>
            <p:nvPr/>
          </p:nvSpPr>
          <p:spPr>
            <a:xfrm>
              <a:off x="13238" y="4471"/>
              <a:ext cx="2144" cy="580"/>
            </a:xfrm>
            <a:prstGeom prst="rect">
              <a:avLst/>
            </a:prstGeom>
            <a:grpFill/>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素质目标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sp>
        <p:nvSpPr>
          <p:cNvPr id="23" name="Title 6"/>
          <p:cNvSpPr txBox="1"/>
          <p:nvPr>
            <p:custDataLst>
              <p:tags r:id="rId1"/>
            </p:custDataLst>
          </p:nvPr>
        </p:nvSpPr>
        <p:spPr>
          <a:xfrm>
            <a:off x="193942" y="58649"/>
            <a:ext cx="1863090" cy="5340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学习</a:t>
            </a:r>
            <a:r>
              <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目标</a:t>
            </a:r>
            <a:endPar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1" name="文本框 22"/>
          <p:cNvSpPr txBox="1"/>
          <p:nvPr/>
        </p:nvSpPr>
        <p:spPr>
          <a:xfrm flipH="1">
            <a:off x="862330" y="3902710"/>
            <a:ext cx="3144520" cy="2030095"/>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50000"/>
              </a:lnSpc>
              <a:spcBef>
                <a:spcPts val="0"/>
              </a:spcBef>
              <a:spcAft>
                <a:spcPts val="0"/>
              </a:spcAft>
            </a:pPr>
            <a:r>
              <a:rPr sz="1400" dirty="0" smtClean="0"/>
              <a:t>1. 掌握医师资格考试的种类、条件及执业注册制度。</a:t>
            </a:r>
            <a:endParaRPr sz="1400" dirty="0" smtClean="0"/>
          </a:p>
          <a:p>
            <a:pPr algn="just" fontAlgn="auto">
              <a:lnSpc>
                <a:spcPct val="150000"/>
              </a:lnSpc>
              <a:spcBef>
                <a:spcPts val="0"/>
              </a:spcBef>
              <a:spcAft>
                <a:spcPts val="0"/>
              </a:spcAft>
            </a:pPr>
            <a:r>
              <a:rPr sz="1400" dirty="0" smtClean="0"/>
              <a:t>2. 熟悉执业医师法的概念，医师执业规则及法律责任，熟悉乡村医生从业</a:t>
            </a:r>
            <a:endParaRPr sz="1400" dirty="0" smtClean="0"/>
          </a:p>
          <a:p>
            <a:pPr algn="just" fontAlgn="auto">
              <a:lnSpc>
                <a:spcPct val="150000"/>
              </a:lnSpc>
              <a:spcBef>
                <a:spcPts val="0"/>
              </a:spcBef>
              <a:spcAft>
                <a:spcPts val="0"/>
              </a:spcAft>
            </a:pPr>
            <a:r>
              <a:rPr sz="1400" dirty="0" smtClean="0"/>
              <a:t>管理制度。</a:t>
            </a:r>
            <a:endParaRPr sz="1400" dirty="0" smtClean="0"/>
          </a:p>
          <a:p>
            <a:pPr algn="just" fontAlgn="auto">
              <a:lnSpc>
                <a:spcPct val="150000"/>
              </a:lnSpc>
              <a:spcBef>
                <a:spcPts val="0"/>
              </a:spcBef>
              <a:spcAft>
                <a:spcPts val="0"/>
              </a:spcAft>
            </a:pPr>
            <a:r>
              <a:rPr sz="1400" dirty="0" smtClean="0"/>
              <a:t>3. 了解医师职业的法律性。</a:t>
            </a:r>
            <a:endParaRPr sz="1400" dirty="0" smtClean="0"/>
          </a:p>
        </p:txBody>
      </p:sp>
      <p:sp>
        <p:nvSpPr>
          <p:cNvPr id="5" name="文本框 22"/>
          <p:cNvSpPr txBox="1"/>
          <p:nvPr/>
        </p:nvSpPr>
        <p:spPr>
          <a:xfrm flipH="1">
            <a:off x="4787265" y="4088765"/>
            <a:ext cx="2822575" cy="1060450"/>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50000"/>
              </a:lnSpc>
              <a:spcBef>
                <a:spcPts val="0"/>
              </a:spcBef>
              <a:spcAft>
                <a:spcPts val="0"/>
              </a:spcAft>
            </a:pPr>
            <a:r>
              <a:rPr lang="zh-CN" altLang="en-US" sz="1400" dirty="0" smtClean="0"/>
              <a:t>具有依法取得执业助理医师资格或执业医师资格并完成依法注册的能力。</a:t>
            </a:r>
            <a:endParaRPr lang="zh-CN" altLang="en-US" sz="1400" dirty="0" smtClean="0"/>
          </a:p>
        </p:txBody>
      </p:sp>
      <p:sp>
        <p:nvSpPr>
          <p:cNvPr id="6" name="文本框 22"/>
          <p:cNvSpPr txBox="1"/>
          <p:nvPr/>
        </p:nvSpPr>
        <p:spPr>
          <a:xfrm flipH="1">
            <a:off x="8314690" y="4138295"/>
            <a:ext cx="2618105" cy="737235"/>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50000"/>
              </a:lnSpc>
              <a:spcBef>
                <a:spcPts val="0"/>
              </a:spcBef>
              <a:spcAft>
                <a:spcPts val="0"/>
              </a:spcAft>
            </a:pPr>
            <a:r>
              <a:rPr lang="zh-CN" altLang="en-US" sz="1400" dirty="0" smtClean="0"/>
              <a:t>具有在医学社会机构中合法执业所必备的法律法规素质。</a:t>
            </a:r>
            <a:endParaRPr lang="zh-CN" altLang="en-US" sz="1400" dirty="0" smtClean="0"/>
          </a:p>
        </p:txBody>
      </p:sp>
      <p:cxnSp>
        <p:nvCxnSpPr>
          <p:cNvPr id="14" name="直接连接符 13"/>
          <p:cNvCxnSpPr/>
          <p:nvPr/>
        </p:nvCxnSpPr>
        <p:spPr>
          <a:xfrm flipV="1">
            <a:off x="4191635" y="4194810"/>
            <a:ext cx="9525" cy="2097405"/>
          </a:xfrm>
          <a:prstGeom prst="line">
            <a:avLst/>
          </a:prstGeom>
          <a:ln w="28575" cmpd="sng">
            <a:solidFill>
              <a:srgbClr val="ED796F"/>
            </a:solidFill>
            <a:prstDash val="soli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7957820" y="4194810"/>
            <a:ext cx="9525" cy="2097405"/>
          </a:xfrm>
          <a:prstGeom prst="line">
            <a:avLst/>
          </a:prstGeom>
          <a:ln w="28575" cmpd="sng">
            <a:solidFill>
              <a:srgbClr val="ED796F"/>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000" fill="hold">
                                          <p:stCondLst>
                                            <p:cond delay="0"/>
                                          </p:stCondLst>
                                        </p:cTn>
                                        <p:tgtEl>
                                          <p:spTgt spid="19"/>
                                        </p:tgtEl>
                                        <p:attrNameLst>
                                          <p:attrName>style.visibility</p:attrName>
                                        </p:attrNameLst>
                                      </p:cBhvr>
                                      <p:to>
                                        <p:strVal val="visible"/>
                                      </p:to>
                                    </p:set>
                                    <p:animEffect transition="in" filter="blinds(horizontal)">
                                      <p:cBhvr>
                                        <p:cTn id="11" dur="1000"/>
                                        <p:tgtEl>
                                          <p:spTgt spid="19"/>
                                        </p:tgtEl>
                                      </p:cBhvr>
                                    </p:animEffect>
                                  </p:childTnLst>
                                </p:cTn>
                              </p:par>
                              <p:par>
                                <p:cTn id="12" presetID="3" presetClass="entr" presetSubtype="10" fill="hold" grpId="0" nodeType="withEffect">
                                  <p:stCondLst>
                                    <p:cond delay="0"/>
                                  </p:stCondLst>
                                  <p:childTnLst>
                                    <p:set>
                                      <p:cBhvr>
                                        <p:cTn id="13" dur="1000" fill="hold">
                                          <p:stCondLst>
                                            <p:cond delay="0"/>
                                          </p:stCondLst>
                                        </p:cTn>
                                        <p:tgtEl>
                                          <p:spTgt spid="11"/>
                                        </p:tgtEl>
                                        <p:attrNameLst>
                                          <p:attrName>style.visibility</p:attrName>
                                        </p:attrNameLst>
                                      </p:cBhvr>
                                      <p:to>
                                        <p:strVal val="visible"/>
                                      </p:to>
                                    </p:set>
                                    <p:animEffect transition="in" filter="blinds(horizontal)">
                                      <p:cBhvr>
                                        <p:cTn id="14" dur="1000"/>
                                        <p:tgtEl>
                                          <p:spTgt spid="11"/>
                                        </p:tgtEl>
                                      </p:cBhvr>
                                    </p:animEffect>
                                  </p:childTnLst>
                                </p:cTn>
                              </p:par>
                            </p:childTnLst>
                          </p:cTn>
                        </p:par>
                        <p:par>
                          <p:cTn id="15" fill="hold">
                            <p:stCondLst>
                              <p:cond delay="1500"/>
                            </p:stCondLst>
                            <p:childTnLst>
                              <p:par>
                                <p:cTn id="16" presetID="3" presetClass="entr" presetSubtype="10" fill="hold" nodeType="afterEffect">
                                  <p:stCondLst>
                                    <p:cond delay="0"/>
                                  </p:stCondLst>
                                  <p:childTnLst>
                                    <p:set>
                                      <p:cBhvr>
                                        <p:cTn id="17" dur="1000" fill="hold">
                                          <p:stCondLst>
                                            <p:cond delay="0"/>
                                          </p:stCondLst>
                                        </p:cTn>
                                        <p:tgtEl>
                                          <p:spTgt spid="20"/>
                                        </p:tgtEl>
                                        <p:attrNameLst>
                                          <p:attrName>style.visibility</p:attrName>
                                        </p:attrNameLst>
                                      </p:cBhvr>
                                      <p:to>
                                        <p:strVal val="visible"/>
                                      </p:to>
                                    </p:set>
                                    <p:animEffect transition="in" filter="blinds(horizontal)">
                                      <p:cBhvr>
                                        <p:cTn id="18" dur="1000"/>
                                        <p:tgtEl>
                                          <p:spTgt spid="20"/>
                                        </p:tgtEl>
                                      </p:cBhvr>
                                    </p:animEffect>
                                  </p:childTnLst>
                                </p:cTn>
                              </p:par>
                              <p:par>
                                <p:cTn id="19" presetID="3" presetClass="entr" presetSubtype="10" fill="hold" grpId="0" nodeType="withEffect">
                                  <p:stCondLst>
                                    <p:cond delay="0"/>
                                  </p:stCondLst>
                                  <p:childTnLst>
                                    <p:set>
                                      <p:cBhvr>
                                        <p:cTn id="20" dur="1000" fill="hold">
                                          <p:stCondLst>
                                            <p:cond delay="0"/>
                                          </p:stCondLst>
                                        </p:cTn>
                                        <p:tgtEl>
                                          <p:spTgt spid="5"/>
                                        </p:tgtEl>
                                        <p:attrNameLst>
                                          <p:attrName>style.visibility</p:attrName>
                                        </p:attrNameLst>
                                      </p:cBhvr>
                                      <p:to>
                                        <p:strVal val="visible"/>
                                      </p:to>
                                    </p:set>
                                    <p:animEffect transition="in" filter="blinds(horizontal)">
                                      <p:cBhvr>
                                        <p:cTn id="21" dur="1000"/>
                                        <p:tgtEl>
                                          <p:spTgt spid="5"/>
                                        </p:tgtEl>
                                      </p:cBhvr>
                                    </p:animEffect>
                                  </p:childTnLst>
                                </p:cTn>
                              </p:par>
                            </p:childTnLst>
                          </p:cTn>
                        </p:par>
                        <p:par>
                          <p:cTn id="22" fill="hold">
                            <p:stCondLst>
                              <p:cond delay="2500"/>
                            </p:stCondLst>
                            <p:childTnLst>
                              <p:par>
                                <p:cTn id="23" presetID="3" presetClass="entr" presetSubtype="10" fill="hold" nodeType="afterEffect">
                                  <p:stCondLst>
                                    <p:cond delay="0"/>
                                  </p:stCondLst>
                                  <p:childTnLst>
                                    <p:set>
                                      <p:cBhvr>
                                        <p:cTn id="24" dur="1000" fill="hold">
                                          <p:stCondLst>
                                            <p:cond delay="0"/>
                                          </p:stCondLst>
                                        </p:cTn>
                                        <p:tgtEl>
                                          <p:spTgt spid="21"/>
                                        </p:tgtEl>
                                        <p:attrNameLst>
                                          <p:attrName>style.visibility</p:attrName>
                                        </p:attrNameLst>
                                      </p:cBhvr>
                                      <p:to>
                                        <p:strVal val="visible"/>
                                      </p:to>
                                    </p:set>
                                    <p:animEffect transition="in" filter="blinds(horizontal)">
                                      <p:cBhvr>
                                        <p:cTn id="25" dur="1000"/>
                                        <p:tgtEl>
                                          <p:spTgt spid="21"/>
                                        </p:tgtEl>
                                      </p:cBhvr>
                                    </p:animEffect>
                                  </p:childTnLst>
                                </p:cTn>
                              </p:par>
                              <p:par>
                                <p:cTn id="26" presetID="3" presetClass="entr" presetSubtype="10" fill="hold" grpId="0" nodeType="withEffect">
                                  <p:stCondLst>
                                    <p:cond delay="0"/>
                                  </p:stCondLst>
                                  <p:childTnLst>
                                    <p:set>
                                      <p:cBhvr>
                                        <p:cTn id="27" dur="1000" fill="hold">
                                          <p:stCondLst>
                                            <p:cond delay="0"/>
                                          </p:stCondLst>
                                        </p:cTn>
                                        <p:tgtEl>
                                          <p:spTgt spid="6"/>
                                        </p:tgtEl>
                                        <p:attrNameLst>
                                          <p:attrName>style.visibility</p:attrName>
                                        </p:attrNameLst>
                                      </p:cBhvr>
                                      <p:to>
                                        <p:strVal val="visible"/>
                                      </p:to>
                                    </p:set>
                                    <p:animEffect transition="in" filter="blinds(horizontal)">
                                      <p:cBhvr>
                                        <p:cTn id="28" dur="1000"/>
                                        <p:tgtEl>
                                          <p:spTgt spid="6"/>
                                        </p:tgtEl>
                                      </p:cBhvr>
                                    </p:animEffect>
                                  </p:childTnLst>
                                </p:cTn>
                              </p:par>
                              <p:par>
                                <p:cTn id="29" presetID="18" presetClass="entr" presetSubtype="12"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strips(downLeft)">
                                      <p:cBhvr>
                                        <p:cTn id="31" dur="500"/>
                                        <p:tgtEl>
                                          <p:spTgt spid="14"/>
                                        </p:tgtEl>
                                      </p:cBhvr>
                                    </p:animEffect>
                                  </p:childTnLst>
                                </p:cTn>
                              </p:par>
                              <p:par>
                                <p:cTn id="32" presetID="18" presetClass="entr" presetSubtype="12"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strips(downLeft)">
                                      <p:cBhvr>
                                        <p:cTn id="3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1" grpId="0" bldLvl="0" animBg="1"/>
      <p:bldP spid="5" grpId="0" bldLvl="0" animBg="1"/>
      <p:bldP spid="6"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132049" y="1721485"/>
            <a:ext cx="7609840" cy="3415030"/>
          </a:xfrm>
          <a:prstGeom prst="rect">
            <a:avLst/>
          </a:prstGeom>
          <a:noFill/>
          <a:ln>
            <a:noFill/>
          </a:ln>
        </p:spPr>
        <p:txBody>
          <a:bodyPr wrap="square" rtlCol="0" anchor="t">
            <a:spAutoFit/>
          </a:bodyPr>
          <a:lstStyle/>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第一节</a:t>
            </a:r>
            <a:endPar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医师管理法律法规概述</a:t>
            </a:r>
            <a:r>
              <a:rPr lang="zh-CN" altLang="en-US" sz="65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endParaRPr lang="zh-CN" altLang="en-US" sz="65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957705"/>
            <a:ext cx="8014335" cy="388112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790315" y="2500630"/>
            <a:ext cx="7417435" cy="2584450"/>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中华人民共和国执业医师法》第二条规定指出：医师是指“依法取得执业医师资格或者执业助理医师资格，经注册在医疗、预防、康复、保健机构中执业的专业医务人员。”医师职业的特征体现在救死扶伤的高尚性、治病救人的责任心、医疗服务的科学性、服务对象的保密性和医学职业的法律性。这就决定了医师职业是一种与人类健康长寿和生命质量密切相关的神圣职业。</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418846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一、医师职业的法律性</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957705"/>
            <a:ext cx="8014335" cy="388112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663950" y="2606040"/>
            <a:ext cx="7465060" cy="2584450"/>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为了加强各级各类医疗机构医师队伍建设，提高医师的职业道德和业务素质，保障医师的合法权益，保护人民身心健康，中华人民共和国第九届全国人民代表大会常务委员会第三次会议于 1998 年６月 26 日通过，并以中华人民共和国主席令第 5 号公布，自1999 年５月１日起施行《中华人民共和国执业医师法》。因此，我国的执业医师法是调整各级各类医师在执业活动过程中所产生的种种社会关系的法律规范的总称。</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二、执业医师法概念</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957705"/>
            <a:ext cx="8014335" cy="388112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663950" y="2606040"/>
            <a:ext cx="7465060" cy="2584450"/>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为了提高乡村医生的职业道德和业务素质，加强乡村医生从业管理，保护乡村医生的合法权益，保障村民获得初级卫生保健服务，2003 年 7 月 30 日国务院第 16 次常务会议通过，2003 年 8 月 5 日国务院令第 386 号公布，自 2004 年 1 月 1 日起施行的《乡村医生从业管理条例》，是国务院继《中华人民共和国执业医师法》后颁发的尚未取得执业医师或助理执业医师资格的乡村医生的法律规范文件。</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580644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三、乡村医生从业管理制度概念</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132049" y="1721485"/>
            <a:ext cx="7609840" cy="3415030"/>
          </a:xfrm>
          <a:prstGeom prst="rect">
            <a:avLst/>
          </a:prstGeom>
          <a:noFill/>
          <a:ln>
            <a:noFill/>
          </a:ln>
        </p:spPr>
        <p:txBody>
          <a:bodyPr wrap="square" rtlCol="0" anchor="t">
            <a:spAutoFit/>
          </a:bodyPr>
          <a:lstStyle/>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第二节</a:t>
            </a:r>
            <a:endPar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医师资格考试与执业注册</a:t>
            </a:r>
            <a:r>
              <a:rPr lang="zh-CN" altLang="en-US" sz="65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endParaRPr lang="zh-CN" altLang="en-US" sz="65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0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0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102.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0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1.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1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1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18.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19.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120.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121.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122.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123.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124.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125.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126.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127.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128.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129.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3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131.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132.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133.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134.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135.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136.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137.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138.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139.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4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141.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4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4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5.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5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5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9.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23.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27.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31.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35.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39.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43.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i*1_2"/>
  <p:tag name="KSO_WM_TEMPLATE_CATEGORY" val="diagram"/>
  <p:tag name="KSO_WM_TEMPLATE_INDEX" val="20201448"/>
  <p:tag name="KSO_WM_UNIT_LAYERLEVEL" val="1_1"/>
  <p:tag name="KSO_WM_TAG_VERSION" val="1.0"/>
  <p:tag name="KSO_WM_BEAUTIFY_FLAG" val="#wm#"/>
  <p:tag name="KSO_WM_DIAGRAM_GROUP_CODE" val="m1-1"/>
  <p:tag name="KSO_WM_UNIT_TYPE" val="m_i"/>
  <p:tag name="KSO_WM_UNIT_INDEX" val="1_2"/>
  <p:tag name="KSO_WM_UNIT_LINE_FORE_SCHEMECOLOR_INDEX" val="14"/>
  <p:tag name="KSO_WM_UNIT_LINE_FILL_TYPE" val="2"/>
  <p:tag name="KSO_WM_UNIT_USESOURCEFORMAT_APPLY"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i*1_3"/>
  <p:tag name="KSO_WM_TEMPLATE_CATEGORY" val="diagram"/>
  <p:tag name="KSO_WM_TEMPLATE_INDEX" val="20201448"/>
  <p:tag name="KSO_WM_UNIT_LAYERLEVEL" val="1_1"/>
  <p:tag name="KSO_WM_TAG_VERSION" val="1.0"/>
  <p:tag name="KSO_WM_BEAUTIFY_FLAG" val="#wm#"/>
  <p:tag name="KSO_WM_DIAGRAM_GROUP_CODE" val="m1-1"/>
  <p:tag name="KSO_WM_UNIT_TYPE" val="m_i"/>
  <p:tag name="KSO_WM_UNIT_INDEX" val="1_3"/>
  <p:tag name="KSO_WM_UNIT_LINE_FORE_SCHEMECOLOR_INDEX" val="14"/>
  <p:tag name="KSO_WM_UNIT_LINE_FILL_TYPE" val="2"/>
  <p:tag name="KSO_WM_UNIT_USESOURCEFORMAT_APPLY"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3_1"/>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3_1"/>
  <p:tag name="KSO_WM_UNIT_FILL_FORE_SCHEMECOLOR_INDEX" val="7"/>
  <p:tag name="KSO_WM_UNIT_FILL_TYPE" val="1"/>
  <p:tag name="KSO_WM_UNIT_USESOURCEFORMAT_APPLY"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2_1"/>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2_1"/>
  <p:tag name="KSO_WM_UNIT_FILL_FORE_SCHEMECOLOR_INDEX" val="6"/>
  <p:tag name="KSO_WM_UNIT_FILL_TYPE" val="1"/>
  <p:tag name="KSO_WM_UNIT_USESOURCEFORMAT_APPLY"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1_1"/>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1_1"/>
  <p:tag name="KSO_WM_UNIT_FILL_FORE_SCHEMECOLOR_INDEX" val="5"/>
  <p:tag name="KSO_WM_UNIT_FILL_TYPE" val="1"/>
  <p:tag name="KSO_WM_UNIT_USESOURCEFORMAT_APPLY"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3_2"/>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3_2"/>
  <p:tag name="KSO_WM_UNIT_USESOURCEFORMAT_APPLY" val="1"/>
</p:tagLst>
</file>

<file path=ppt/tags/tag5.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2_2"/>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2_2"/>
  <p:tag name="KSO_WM_UNIT_USESOURCEFORMAT_APPLY"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1_2"/>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1_2"/>
  <p:tag name="KSO_WM_UNIT_USESOURCEFORMAT_APPLY"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1_3"/>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1_3"/>
  <p:tag name="KSO_WM_UNIT_FILL_FORE_SCHEMECOLOR_INDEX" val="14"/>
  <p:tag name="KSO_WM_UNIT_FILL_TYPE" val="1"/>
  <p:tag name="KSO_WM_UNIT_USESOURCEFORMAT_APPLY"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1_4"/>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1_4"/>
  <p:tag name="KSO_WM_UNIT_USESOURCEFORMAT_APPLY"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2_3"/>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2_3"/>
  <p:tag name="KSO_WM_UNIT_FILL_FORE_SCHEMECOLOR_INDEX" val="14"/>
  <p:tag name="KSO_WM_UNIT_FILL_TYPE" val="1"/>
  <p:tag name="KSO_WM_UNIT_USESOURCEFORMAT_APPLY"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2_4"/>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2_4"/>
  <p:tag name="KSO_WM_UNIT_LINE_FORE_SCHEMECOLOR_INDEX" val="6"/>
  <p:tag name="KSO_WM_UNIT_LINE_FILL_TYPE" val="2"/>
  <p:tag name="KSO_WM_UNIT_USESOURCEFORMAT_APPLY"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3_3"/>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3_3"/>
  <p:tag name="KSO_WM_UNIT_FILL_FORE_SCHEMECOLOR_INDEX" val="14"/>
  <p:tag name="KSO_WM_UNIT_FILL_TYPE" val="1"/>
  <p:tag name="KSO_WM_UNIT_USESOURCEFORMAT_APPLY"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3_4"/>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3_4"/>
  <p:tag name="KSO_WM_UNIT_USESOURCEFORMAT_APPLY"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f*1_1_1"/>
  <p:tag name="KSO_WM_TEMPLATE_CATEGORY" val="diagram"/>
  <p:tag name="KSO_WM_TEMPLATE_INDEX" val="20201448"/>
  <p:tag name="KSO_WM_UNIT_LAYERLEVEL" val="1_1_1"/>
  <p:tag name="KSO_WM_TAG_VERSION" val="1.0"/>
  <p:tag name="KSO_WM_BEAUTIFY_FLAG" val="#wm#"/>
  <p:tag name="KSO_WM_UNIT_PRESET_TEXT" val="单击此处添加文本具体内容，简明扼要的阐述您的观点。根据需要可酌情增减文字，以便观者准确的理解您传达的思想。"/>
  <p:tag name="KSO_WM_UNIT_NOCLEAR" val="0"/>
  <p:tag name="KSO_WM_UNIT_VALUE" val="78"/>
  <p:tag name="KSO_WM_DIAGRAM_GROUP_CODE" val="m1-1"/>
  <p:tag name="KSO_WM_UNIT_TYPE" val="m_h_f"/>
  <p:tag name="KSO_WM_UNIT_INDEX" val="1_1_1"/>
  <p:tag name="KSO_WM_UNIT_TEXT_FILL_FORE_SCHEMECOLOR_INDEX" val="13"/>
  <p:tag name="KSO_WM_UNIT_TEXT_FILL_TYPE" val="1"/>
  <p:tag name="KSO_WM_UNIT_USESOURCEFORMAT_APPLY"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f*1_2_1"/>
  <p:tag name="KSO_WM_TEMPLATE_CATEGORY" val="diagram"/>
  <p:tag name="KSO_WM_TEMPLATE_INDEX" val="20201448"/>
  <p:tag name="KSO_WM_UNIT_LAYERLEVEL" val="1_1_1"/>
  <p:tag name="KSO_WM_TAG_VERSION" val="1.0"/>
  <p:tag name="KSO_WM_BEAUTIFY_FLAG" val="#wm#"/>
  <p:tag name="KSO_WM_UNIT_PRESET_TEXT" val="单击此处添加文本具体内容，简明扼要的阐述您的观点。根据需要可酌情增减文字，以便观者准确的理解您传达的思想。"/>
  <p:tag name="KSO_WM_UNIT_NOCLEAR" val="0"/>
  <p:tag name="KSO_WM_UNIT_VALUE" val="78"/>
  <p:tag name="KSO_WM_DIAGRAM_GROUP_CODE" val="m1-1"/>
  <p:tag name="KSO_WM_UNIT_TYPE" val="m_h_f"/>
  <p:tag name="KSO_WM_UNIT_INDEX" val="1_2_1"/>
  <p:tag name="KSO_WM_UNIT_TEXT_FILL_FORE_SCHEMECOLOR_INDEX" val="13"/>
  <p:tag name="KSO_WM_UNIT_TEXT_FILL_TYPE" val="1"/>
  <p:tag name="KSO_WM_UNIT_USESOURCEFORMAT_APPLY" val="1"/>
</p:tagLst>
</file>

<file path=ppt/tags/tag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f*1_3_1"/>
  <p:tag name="KSO_WM_TEMPLATE_CATEGORY" val="diagram"/>
  <p:tag name="KSO_WM_TEMPLATE_INDEX" val="20201448"/>
  <p:tag name="KSO_WM_UNIT_LAYERLEVEL" val="1_1_1"/>
  <p:tag name="KSO_WM_TAG_VERSION" val="1.0"/>
  <p:tag name="KSO_WM_BEAUTIFY_FLAG" val="#wm#"/>
  <p:tag name="KSO_WM_UNIT_PRESET_TEXT" val="单击此处添加文本具体内容，简明扼要的阐述您的观点。根据需要可酌情增减文字，以便观者准确的理解您传达的思想。"/>
  <p:tag name="KSO_WM_UNIT_NOCLEAR" val="0"/>
  <p:tag name="KSO_WM_UNIT_VALUE" val="78"/>
  <p:tag name="KSO_WM_DIAGRAM_GROUP_CODE" val="m1-1"/>
  <p:tag name="KSO_WM_UNIT_TYPE" val="m_h_f"/>
  <p:tag name="KSO_WM_UNIT_INDEX" val="1_3_1"/>
  <p:tag name="KSO_WM_UNIT_TEXT_FILL_FORE_SCHEMECOLOR_INDEX" val="13"/>
  <p:tag name="KSO_WM_UNIT_TEXT_FILL_TYPE" val="1"/>
  <p:tag name="KSO_WM_UNIT_USESOURCEFORMAT_APPLY" val="1"/>
</p:tagLst>
</file>

<file path=ppt/tags/tag61.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62.xml><?xml version="1.0" encoding="utf-8"?>
<p:tagLst xmlns:p="http://schemas.openxmlformats.org/presentationml/2006/main">
  <p:tag name="KSO_WM_BEAUTIFY_FLAG" val="#wm#"/>
  <p:tag name="KSO_WM_TEMPLATE_CATEGORY" val="custom"/>
  <p:tag name="KSO_WM_TEMPLATE_INDEX" val="20191204"/>
</p:tagLst>
</file>

<file path=ppt/tags/tag63.xml><?xml version="1.0" encoding="utf-8"?>
<p:tagLst xmlns:p="http://schemas.openxmlformats.org/presentationml/2006/main">
  <p:tag name="KSO_WM_UNIT_HIGHLIGHT" val="0"/>
  <p:tag name="KSO_WM_UNIT_COMPATIBLE" val="0"/>
  <p:tag name="KSO_WM_DIAGRAM_GROUP_CODE" val="l1-1"/>
  <p:tag name="KSO_WM_UNIT_TYPE" val="i"/>
  <p:tag name="KSO_WM_UNIT_INDEX" val="21"/>
  <p:tag name="KSO_WM_UNIT_ID" val="diagram20187725_4*i*21"/>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TEXT_FILL_FORE_SCHEMECOLOR_INDEX" val="13"/>
  <p:tag name="KSO_WM_UNIT_TEXT_FILL_TYPE" val="1"/>
  <p:tag name="KSO_WM_UNIT_USESOURCEFORMAT_APPLY" val="1"/>
</p:tagLst>
</file>

<file path=ppt/tags/tag64.xml><?xml version="1.0" encoding="utf-8"?>
<p:tagLst xmlns:p="http://schemas.openxmlformats.org/presentationml/2006/main">
  <p:tag name="KSO_WM_UNIT_HIGHLIGHT" val="0"/>
  <p:tag name="KSO_WM_UNIT_COMPATIBLE" val="0"/>
  <p:tag name="KSO_WM_DIAGRAM_GROUP_CODE" val="l1-1"/>
  <p:tag name="KSO_WM_UNIT_TYPE" val="i"/>
  <p:tag name="KSO_WM_UNIT_INDEX" val="1"/>
  <p:tag name="KSO_WM_UNIT_ID" val="diagram20187725_4*i*1"/>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65.xml><?xml version="1.0" encoding="utf-8"?>
<p:tagLst xmlns:p="http://schemas.openxmlformats.org/presentationml/2006/main">
  <p:tag name="KSO_WM_UNIT_HIGHLIGHT" val="0"/>
  <p:tag name="KSO_WM_UNIT_COMPATIBLE" val="0"/>
  <p:tag name="KSO_WM_DIAGRAM_GROUP_CODE" val="l1-1"/>
  <p:tag name="KSO_WM_UNIT_TYPE" val="i"/>
  <p:tag name="KSO_WM_UNIT_INDEX" val="12"/>
  <p:tag name="KSO_WM_UNIT_ID" val="diagram20187725_4*i*12"/>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TEXT_FILL_FORE_SCHEMECOLOR_INDEX" val="13"/>
  <p:tag name="KSO_WM_UNIT_TEXT_FILL_TYPE" val="1"/>
  <p:tag name="KSO_WM_UNIT_USESOURCEFORMAT_APPLY" val="1"/>
</p:tagLst>
</file>

<file path=ppt/tags/tag66.xml><?xml version="1.0" encoding="utf-8"?>
<p:tagLst xmlns:p="http://schemas.openxmlformats.org/presentationml/2006/main">
  <p:tag name="KSO_WM_UNIT_HIGHLIGHT" val="0"/>
  <p:tag name="KSO_WM_UNIT_COMPATIBLE" val="0"/>
  <p:tag name="KSO_WM_DIAGRAM_GROUP_CODE" val="l1-1"/>
  <p:tag name="KSO_WM_UNIT_TYPE" val="i"/>
  <p:tag name="KSO_WM_UNIT_INDEX" val="22"/>
  <p:tag name="KSO_WM_UNIT_ID" val="diagram20187725_4*i*22"/>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67.xml><?xml version="1.0" encoding="utf-8"?>
<p:tagLst xmlns:p="http://schemas.openxmlformats.org/presentationml/2006/main">
  <p:tag name="KSO_WM_UNIT_HIGHLIGHT" val="0"/>
  <p:tag name="KSO_WM_UNIT_COMPATIBLE" val="0"/>
  <p:tag name="KSO_WM_DIAGRAM_GROUP_CODE" val="l1-1"/>
  <p:tag name="KSO_WM_UNIT_TYPE" val="i"/>
  <p:tag name="KSO_WM_UNIT_INDEX" val="23"/>
  <p:tag name="KSO_WM_UNIT_ID" val="diagram20187725_4*i*23"/>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TEXT_FILL_FORE_SCHEMECOLOR_INDEX" val="13"/>
  <p:tag name="KSO_WM_UNIT_TEXT_FILL_TYPE" val="1"/>
  <p:tag name="KSO_WM_UNIT_USESOURCEFORMAT_APPLY" val="1"/>
</p:tagLst>
</file>

<file path=ppt/tags/tag68.xml><?xml version="1.0" encoding="utf-8"?>
<p:tagLst xmlns:p="http://schemas.openxmlformats.org/presentationml/2006/main">
  <p:tag name="KSO_WM_UNIT_HIGHLIGHT" val="0"/>
  <p:tag name="KSO_WM_UNIT_COMPATIBLE" val="0"/>
  <p:tag name="KSO_WM_DIAGRAM_GROUP_CODE" val="l1-1"/>
  <p:tag name="KSO_WM_UNIT_TYPE" val="i"/>
  <p:tag name="KSO_WM_UNIT_INDEX" val="24"/>
  <p:tag name="KSO_WM_UNIT_ID" val="diagram20187725_4*i*24"/>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69.xml><?xml version="1.0" encoding="utf-8"?>
<p:tagLst xmlns:p="http://schemas.openxmlformats.org/presentationml/2006/main">
  <p:tag name="KSO_WM_UNIT_HIGHLIGHT" val="0"/>
  <p:tag name="KSO_WM_UNIT_COMPATIBLE" val="0"/>
  <p:tag name="KSO_WM_DIAGRAM_GROUP_CODE" val="l1-1"/>
  <p:tag name="KSO_WM_UNIT_TYPE" val="i"/>
  <p:tag name="KSO_WM_UNIT_INDEX" val="25"/>
  <p:tag name="KSO_WM_UNIT_ID" val="diagram20187725_4*i*25"/>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7.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70.xml><?xml version="1.0" encoding="utf-8"?>
<p:tagLst xmlns:p="http://schemas.openxmlformats.org/presentationml/2006/main">
  <p:tag name="KSO_WM_UNIT_HIGHLIGHT" val="0"/>
  <p:tag name="KSO_WM_UNIT_COMPATIBLE" val="0"/>
  <p:tag name="KSO_WM_DIAGRAM_GROUP_CODE" val="l1-1"/>
  <p:tag name="KSO_WM_UNIT_TYPE" val="i"/>
  <p:tag name="KSO_WM_UNIT_INDEX" val="26"/>
  <p:tag name="KSO_WM_UNIT_ID" val="diagram20187725_4*i*26"/>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71.xml><?xml version="1.0" encoding="utf-8"?>
<p:tagLst xmlns:p="http://schemas.openxmlformats.org/presentationml/2006/main">
  <p:tag name="KSO_WM_UNIT_HIGHLIGHT" val="0"/>
  <p:tag name="KSO_WM_UNIT_COMPATIBLE" val="0"/>
  <p:tag name="KSO_WM_DIAGRAM_GROUP_CODE" val="l1-1"/>
  <p:tag name="KSO_WM_UNIT_TYPE" val="i"/>
  <p:tag name="KSO_WM_UNIT_INDEX" val="27"/>
  <p:tag name="KSO_WM_UNIT_ID" val="diagram20187725_4*i*27"/>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72.xml><?xml version="1.0" encoding="utf-8"?>
<p:tagLst xmlns:p="http://schemas.openxmlformats.org/presentationml/2006/main">
  <p:tag name="KSO_WM_UNIT_HIGHLIGHT" val="0"/>
  <p:tag name="KSO_WM_UNIT_COMPATIBLE" val="0"/>
  <p:tag name="KSO_WM_DIAGRAM_GROUP_CODE" val="l1-1"/>
  <p:tag name="KSO_WM_UNIT_TYPE" val="i"/>
  <p:tag name="KSO_WM_UNIT_INDEX" val="28"/>
  <p:tag name="KSO_WM_UNIT_ID" val="diagram20187725_4*i*28"/>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73.xml><?xml version="1.0" encoding="utf-8"?>
<p:tagLst xmlns:p="http://schemas.openxmlformats.org/presentationml/2006/main">
  <p:tag name="KSO_WM_UNIT_HIGHLIGHT" val="0"/>
  <p:tag name="KSO_WM_UNIT_COMPATIBLE" val="0"/>
  <p:tag name="KSO_WM_DIAGRAM_GROUP_CODE" val="l1-1"/>
  <p:tag name="KSO_WM_UNIT_TYPE" val="i"/>
  <p:tag name="KSO_WM_UNIT_INDEX" val="2"/>
  <p:tag name="KSO_WM_UNIT_ID" val="diagram20187725_4*i*2"/>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74.xml><?xml version="1.0" encoding="utf-8"?>
<p:tagLst xmlns:p="http://schemas.openxmlformats.org/presentationml/2006/main">
  <p:tag name="KSO_WM_UNIT_HIGHLIGHT" val="0"/>
  <p:tag name="KSO_WM_UNIT_COMPATIBLE" val="0"/>
  <p:tag name="KSO_WM_DIAGRAM_GROUP_CODE" val="l1-1"/>
  <p:tag name="KSO_WM_UNIT_TYPE" val="i"/>
  <p:tag name="KSO_WM_UNIT_INDEX" val="3"/>
  <p:tag name="KSO_WM_UNIT_ID" val="diagram20187725_4*i*3"/>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75.xml><?xml version="1.0" encoding="utf-8"?>
<p:tagLst xmlns:p="http://schemas.openxmlformats.org/presentationml/2006/main">
  <p:tag name="KSO_WM_UNIT_HIGHLIGHT" val="0"/>
  <p:tag name="KSO_WM_UNIT_COMPATIBLE" val="0"/>
  <p:tag name="KSO_WM_DIAGRAM_GROUP_CODE" val="l1-1"/>
  <p:tag name="KSO_WM_UNIT_TYPE" val="i"/>
  <p:tag name="KSO_WM_UNIT_INDEX" val="4"/>
  <p:tag name="KSO_WM_UNIT_ID" val="diagram20187725_4*i*4"/>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76.xml><?xml version="1.0" encoding="utf-8"?>
<p:tagLst xmlns:p="http://schemas.openxmlformats.org/presentationml/2006/main">
  <p:tag name="KSO_WM_UNIT_HIGHLIGHT" val="0"/>
  <p:tag name="KSO_WM_UNIT_COMPATIBLE" val="0"/>
  <p:tag name="KSO_WM_DIAGRAM_GROUP_CODE" val="l1-1"/>
  <p:tag name="KSO_WM_UNIT_TYPE" val="i"/>
  <p:tag name="KSO_WM_UNIT_INDEX" val="5"/>
  <p:tag name="KSO_WM_UNIT_ID" val="diagram20187725_4*i*5"/>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77.xml><?xml version="1.0" encoding="utf-8"?>
<p:tagLst xmlns:p="http://schemas.openxmlformats.org/presentationml/2006/main">
  <p:tag name="KSO_WM_UNIT_HIGHLIGHT" val="0"/>
  <p:tag name="KSO_WM_UNIT_COMPATIBLE" val="0"/>
  <p:tag name="KSO_WM_DIAGRAM_GROUP_CODE" val="l1-1"/>
  <p:tag name="KSO_WM_UNIT_TYPE" val="i"/>
  <p:tag name="KSO_WM_UNIT_INDEX" val="6"/>
  <p:tag name="KSO_WM_UNIT_ID" val="diagram20187725_4*i*6"/>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78.xml><?xml version="1.0" encoding="utf-8"?>
<p:tagLst xmlns:p="http://schemas.openxmlformats.org/presentationml/2006/main">
  <p:tag name="KSO_WM_UNIT_HIGHLIGHT" val="0"/>
  <p:tag name="KSO_WM_UNIT_COMPATIBLE" val="0"/>
  <p:tag name="KSO_WM_DIAGRAM_GROUP_CODE" val="l1-1"/>
  <p:tag name="KSO_WM_UNIT_TYPE" val="i"/>
  <p:tag name="KSO_WM_UNIT_INDEX" val="7"/>
  <p:tag name="KSO_WM_UNIT_ID" val="diagram20187725_4*i*7"/>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79.xml><?xml version="1.0" encoding="utf-8"?>
<p:tagLst xmlns:p="http://schemas.openxmlformats.org/presentationml/2006/main">
  <p:tag name="KSO_WM_UNIT_HIGHLIGHT" val="0"/>
  <p:tag name="KSO_WM_UNIT_COMPATIBLE" val="0"/>
  <p:tag name="KSO_WM_DIAGRAM_GROUP_CODE" val="l1-1"/>
  <p:tag name="KSO_WM_UNIT_TYPE" val="i"/>
  <p:tag name="KSO_WM_UNIT_INDEX" val="8"/>
  <p:tag name="KSO_WM_UNIT_ID" val="diagram20187725_4*i*8"/>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TEXT_FILL_FORE_SCHEMECOLOR_INDEX" val="13"/>
  <p:tag name="KSO_WM_UNIT_TEXT_FILL_TYPE" val="1"/>
  <p:tag name="KSO_WM_UNIT_USESOURCEFORMAT_APPLY"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80.xml><?xml version="1.0" encoding="utf-8"?>
<p:tagLst xmlns:p="http://schemas.openxmlformats.org/presentationml/2006/main">
  <p:tag name="KSO_WM_UNIT_HIGHLIGHT" val="0"/>
  <p:tag name="KSO_WM_UNIT_COMPATIBLE" val="0"/>
  <p:tag name="KSO_WM_DIAGRAM_GROUP_CODE" val="l1-1"/>
  <p:tag name="KSO_WM_UNIT_TYPE" val="i"/>
  <p:tag name="KSO_WM_UNIT_INDEX" val="9"/>
  <p:tag name="KSO_WM_UNIT_ID" val="diagram20187725_4*i*9"/>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TEXT_FILL_FORE_SCHEMECOLOR_INDEX" val="13"/>
  <p:tag name="KSO_WM_UNIT_TEXT_FILL_TYPE" val="1"/>
  <p:tag name="KSO_WM_UNIT_USESOURCEFORMAT_APPLY" val="1"/>
</p:tagLst>
</file>

<file path=ppt/tags/tag81.xml><?xml version="1.0" encoding="utf-8"?>
<p:tagLst xmlns:p="http://schemas.openxmlformats.org/presentationml/2006/main">
  <p:tag name="KSO_WM_UNIT_HIGHLIGHT" val="0"/>
  <p:tag name="KSO_WM_UNIT_COMPATIBLE" val="0"/>
  <p:tag name="KSO_WM_DIAGRAM_GROUP_CODE" val="l1-1"/>
  <p:tag name="KSO_WM_UNIT_TYPE" val="i"/>
  <p:tag name="KSO_WM_UNIT_INDEX" val="10"/>
  <p:tag name="KSO_WM_UNIT_ID" val="diagram20187725_4*i*10"/>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82.xml><?xml version="1.0" encoding="utf-8"?>
<p:tagLst xmlns:p="http://schemas.openxmlformats.org/presentationml/2006/main">
  <p:tag name="KSO_WM_UNIT_HIGHLIGHT" val="0"/>
  <p:tag name="KSO_WM_UNIT_COMPATIBLE" val="0"/>
  <p:tag name="KSO_WM_DIAGRAM_GROUP_CODE" val="l1-1"/>
  <p:tag name="KSO_WM_UNIT_TYPE" val="i"/>
  <p:tag name="KSO_WM_UNIT_INDEX" val="11"/>
  <p:tag name="KSO_WM_UNIT_ID" val="diagram20187725_4*i*11"/>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83.xml><?xml version="1.0" encoding="utf-8"?>
<p:tagLst xmlns:p="http://schemas.openxmlformats.org/presentationml/2006/main">
  <p:tag name="KSO_WM_UNIT_HIGHLIGHT" val="0"/>
  <p:tag name="KSO_WM_UNIT_COMPATIBLE" val="0"/>
  <p:tag name="KSO_WM_DIAGRAM_GROUP_CODE" val="l1-1"/>
  <p:tag name="KSO_WM_UNIT_TYPE" val="i"/>
  <p:tag name="KSO_WM_UNIT_INDEX" val="13"/>
  <p:tag name="KSO_WM_UNIT_ID" val="diagram20187725_4*i*13"/>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84.xml><?xml version="1.0" encoding="utf-8"?>
<p:tagLst xmlns:p="http://schemas.openxmlformats.org/presentationml/2006/main">
  <p:tag name="KSO_WM_UNIT_HIGHLIGHT" val="0"/>
  <p:tag name="KSO_WM_UNIT_COMPATIBLE" val="0"/>
  <p:tag name="KSO_WM_DIAGRAM_GROUP_CODE" val="l1-1"/>
  <p:tag name="KSO_WM_UNIT_TYPE" val="i"/>
  <p:tag name="KSO_WM_UNIT_INDEX" val="14"/>
  <p:tag name="KSO_WM_UNIT_ID" val="diagram20187725_4*i*14"/>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85.xml><?xml version="1.0" encoding="utf-8"?>
<p:tagLst xmlns:p="http://schemas.openxmlformats.org/presentationml/2006/main">
  <p:tag name="KSO_WM_UNIT_HIGHLIGHT" val="0"/>
  <p:tag name="KSO_WM_UNIT_COMPATIBLE" val="0"/>
  <p:tag name="KSO_WM_DIAGRAM_GROUP_CODE" val="l1-1"/>
  <p:tag name="KSO_WM_UNIT_TYPE" val="i"/>
  <p:tag name="KSO_WM_UNIT_INDEX" val="15"/>
  <p:tag name="KSO_WM_UNIT_ID" val="diagram20187725_4*i*15"/>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86.xml><?xml version="1.0" encoding="utf-8"?>
<p:tagLst xmlns:p="http://schemas.openxmlformats.org/presentationml/2006/main">
  <p:tag name="KSO_WM_UNIT_HIGHLIGHT" val="0"/>
  <p:tag name="KSO_WM_UNIT_COMPATIBLE" val="0"/>
  <p:tag name="KSO_WM_DIAGRAM_GROUP_CODE" val="l1-1"/>
  <p:tag name="KSO_WM_UNIT_TYPE" val="i"/>
  <p:tag name="KSO_WM_UNIT_INDEX" val="16"/>
  <p:tag name="KSO_WM_UNIT_ID" val="diagram20187725_4*i*16"/>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87.xml><?xml version="1.0" encoding="utf-8"?>
<p:tagLst xmlns:p="http://schemas.openxmlformats.org/presentationml/2006/main">
  <p:tag name="KSO_WM_UNIT_HIGHLIGHT" val="0"/>
  <p:tag name="KSO_WM_UNIT_COMPATIBLE" val="0"/>
  <p:tag name="KSO_WM_DIAGRAM_GROUP_CODE" val="l1-1"/>
  <p:tag name="KSO_WM_UNIT_TYPE" val="i"/>
  <p:tag name="KSO_WM_UNIT_INDEX" val="17"/>
  <p:tag name="KSO_WM_UNIT_ID" val="diagram20187725_4*i*17"/>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88.xml><?xml version="1.0" encoding="utf-8"?>
<p:tagLst xmlns:p="http://schemas.openxmlformats.org/presentationml/2006/main">
  <p:tag name="KSO_WM_UNIT_HIGHLIGHT" val="0"/>
  <p:tag name="KSO_WM_UNIT_COMPATIBLE" val="0"/>
  <p:tag name="KSO_WM_DIAGRAM_GROUP_CODE" val="l1-1"/>
  <p:tag name="KSO_WM_UNIT_TYPE" val="i"/>
  <p:tag name="KSO_WM_UNIT_INDEX" val="18"/>
  <p:tag name="KSO_WM_UNIT_ID" val="diagram20187725_4*i*18"/>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89.xml><?xml version="1.0" encoding="utf-8"?>
<p:tagLst xmlns:p="http://schemas.openxmlformats.org/presentationml/2006/main">
  <p:tag name="KSO_WM_UNIT_HIGHLIGHT" val="0"/>
  <p:tag name="KSO_WM_UNIT_COMPATIBLE" val="0"/>
  <p:tag name="KSO_WM_DIAGRAM_GROUP_CODE" val="l1-1"/>
  <p:tag name="KSO_WM_UNIT_TYPE" val="i"/>
  <p:tag name="KSO_WM_UNIT_INDEX" val="19"/>
  <p:tag name="KSO_WM_UNIT_ID" val="diagram20187725_4*i*19"/>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90.xml><?xml version="1.0" encoding="utf-8"?>
<p:tagLst xmlns:p="http://schemas.openxmlformats.org/presentationml/2006/main">
  <p:tag name="KSO_WM_UNIT_HIGHLIGHT" val="0"/>
  <p:tag name="KSO_WM_UNIT_COMPATIBLE" val="0"/>
  <p:tag name="KSO_WM_DIAGRAM_GROUP_CODE" val="l1-1"/>
  <p:tag name="KSO_WM_UNIT_TYPE" val="i"/>
  <p:tag name="KSO_WM_UNIT_INDEX" val="20"/>
  <p:tag name="KSO_WM_UNIT_ID" val="diagram20187725_4*i*20"/>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91.xml><?xml version="1.0" encoding="utf-8"?>
<p:tagLst xmlns:p="http://schemas.openxmlformats.org/presentationml/2006/main">
  <p:tag name="KSO_WM_UNIT_PRESET_TEXT" val="单击此处添加文本具体内容，简明扼要的阐述您的观点。"/>
  <p:tag name="KSO_WM_UNIT_VALUE" val="24"/>
  <p:tag name="KSO_WM_UNIT_HIGHLIGHT" val="0"/>
  <p:tag name="KSO_WM_UNIT_COMPATIBLE" val="0"/>
  <p:tag name="KSO_WM_DIAGRAM_GROUP_CODE" val="l1-1"/>
  <p:tag name="KSO_WM_UNIT_TYPE" val="l_h_f"/>
  <p:tag name="KSO_WM_UNIT_INDEX" val="1_3_1"/>
  <p:tag name="KSO_WM_UNIT_ID" val="diagram20187725_4*l_h_f*1_3_1"/>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USESOURCEFORMAT_APPLY" val="1"/>
</p:tagLst>
</file>

<file path=ppt/tags/tag92.xml><?xml version="1.0" encoding="utf-8"?>
<p:tagLst xmlns:p="http://schemas.openxmlformats.org/presentationml/2006/main">
  <p:tag name="KSO_WM_UNIT_PRESET_TEXT" val="单击此处添加文本具体内容，简明扼要的阐述您的观点。"/>
  <p:tag name="KSO_WM_UNIT_VALUE" val="24"/>
  <p:tag name="KSO_WM_UNIT_HIGHLIGHT" val="0"/>
  <p:tag name="KSO_WM_UNIT_COMPATIBLE" val="0"/>
  <p:tag name="KSO_WM_DIAGRAM_GROUP_CODE" val="l1-1"/>
  <p:tag name="KSO_WM_UNIT_TYPE" val="l_h_f"/>
  <p:tag name="KSO_WM_UNIT_INDEX" val="1_2_1"/>
  <p:tag name="KSO_WM_UNIT_ID" val="diagram20187725_4*l_h_f*1_2_1"/>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USESOURCEFORMAT_APPLY" val="1"/>
</p:tagLst>
</file>

<file path=ppt/tags/tag93.xml><?xml version="1.0" encoding="utf-8"?>
<p:tagLst xmlns:p="http://schemas.openxmlformats.org/presentationml/2006/main">
  <p:tag name="KSO_WM_UNIT_PRESET_TEXT" val="单击此处添加文本具体内容，简明扼要的阐述您的观点。"/>
  <p:tag name="KSO_WM_UNIT_VALUE" val="24"/>
  <p:tag name="KSO_WM_UNIT_HIGHLIGHT" val="0"/>
  <p:tag name="KSO_WM_UNIT_COMPATIBLE" val="0"/>
  <p:tag name="KSO_WM_DIAGRAM_GROUP_CODE" val="l1-1"/>
  <p:tag name="KSO_WM_UNIT_TYPE" val="l_h_f"/>
  <p:tag name="KSO_WM_UNIT_INDEX" val="1_1_1"/>
  <p:tag name="KSO_WM_UNIT_ID" val="diagram20187725_4*l_h_f*1_1_1"/>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USESOURCEFORMAT_APPLY" val="1"/>
</p:tagLst>
</file>

<file path=ppt/tags/tag94.xml><?xml version="1.0" encoding="utf-8"?>
<p:tagLst xmlns:p="http://schemas.openxmlformats.org/presentationml/2006/main">
  <p:tag name="KSO_WM_UNIT_HIGHLIGHT" val="0"/>
  <p:tag name="KSO_WM_UNIT_COMPATIBLE" val="0"/>
  <p:tag name="KSO_WM_DIAGRAM_GROUP_CODE" val="l1-1"/>
  <p:tag name="KSO_WM_UNIT_TYPE" val="l_h_i"/>
  <p:tag name="KSO_WM_UNIT_INDEX" val="1_3_1"/>
  <p:tag name="KSO_WM_UNIT_ID" val="diagram20187725_4*l_h_i*1_3_1"/>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FILL_FORE_SCHEMECOLOR_INDEX" val="7"/>
  <p:tag name="KSO_WM_UNIT_FILL_TYPE" val="1"/>
  <p:tag name="KSO_WM_UNIT_TEXT_FILL_FORE_SCHEMECOLOR_INDEX" val="2"/>
  <p:tag name="KSO_WM_UNIT_TEXT_FILL_TYPE" val="1"/>
  <p:tag name="KSO_WM_UNIT_USESOURCEFORMAT_APPLY" val="1"/>
</p:tagLst>
</file>

<file path=ppt/tags/tag95.xml><?xml version="1.0" encoding="utf-8"?>
<p:tagLst xmlns:p="http://schemas.openxmlformats.org/presentationml/2006/main">
  <p:tag name="KSO_WM_UNIT_HIGHLIGHT" val="0"/>
  <p:tag name="KSO_WM_UNIT_COMPATIBLE" val="0"/>
  <p:tag name="KSO_WM_DIAGRAM_GROUP_CODE" val="l1-1"/>
  <p:tag name="KSO_WM_UNIT_TYPE" val="l_h_i"/>
  <p:tag name="KSO_WM_UNIT_INDEX" val="1_3_2"/>
  <p:tag name="KSO_WM_UNIT_ID" val="diagram20187725_4*l_h_i*1_3_2"/>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96.xml><?xml version="1.0" encoding="utf-8"?>
<p:tagLst xmlns:p="http://schemas.openxmlformats.org/presentationml/2006/main">
  <p:tag name="KSO_WM_UNIT_HIGHLIGHT" val="0"/>
  <p:tag name="KSO_WM_UNIT_COMPATIBLE" val="0"/>
  <p:tag name="KSO_WM_DIAGRAM_GROUP_CODE" val="l1-1"/>
  <p:tag name="KSO_WM_UNIT_TYPE" val="l_h_i"/>
  <p:tag name="KSO_WM_UNIT_INDEX" val="1_2_1"/>
  <p:tag name="KSO_WM_UNIT_ID" val="diagram20187725_4*l_h_i*1_2_1"/>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Lst>
</file>

<file path=ppt/tags/tag97.xml><?xml version="1.0" encoding="utf-8"?>
<p:tagLst xmlns:p="http://schemas.openxmlformats.org/presentationml/2006/main">
  <p:tag name="KSO_WM_UNIT_HIGHLIGHT" val="0"/>
  <p:tag name="KSO_WM_UNIT_COMPATIBLE" val="0"/>
  <p:tag name="KSO_WM_DIAGRAM_GROUP_CODE" val="l1-1"/>
  <p:tag name="KSO_WM_UNIT_TYPE" val="l_h_i"/>
  <p:tag name="KSO_WM_UNIT_INDEX" val="1_2_2"/>
  <p:tag name="KSO_WM_UNIT_ID" val="diagram20187725_4*l_h_i*1_2_2"/>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98.xml><?xml version="1.0" encoding="utf-8"?>
<p:tagLst xmlns:p="http://schemas.openxmlformats.org/presentationml/2006/main">
  <p:tag name="KSO_WM_UNIT_HIGHLIGHT" val="0"/>
  <p:tag name="KSO_WM_UNIT_COMPATIBLE" val="0"/>
  <p:tag name="KSO_WM_DIAGRAM_GROUP_CODE" val="l1-1"/>
  <p:tag name="KSO_WM_UNIT_TYPE" val="l_h_i"/>
  <p:tag name="KSO_WM_UNIT_INDEX" val="1_1_1"/>
  <p:tag name="KSO_WM_UNIT_ID" val="diagram20187725_4*l_h_i*1_1_1"/>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99.xml><?xml version="1.0" encoding="utf-8"?>
<p:tagLst xmlns:p="http://schemas.openxmlformats.org/presentationml/2006/main">
  <p:tag name="KSO_WM_UNIT_HIGHLIGHT" val="0"/>
  <p:tag name="KSO_WM_UNIT_COMPATIBLE" val="0"/>
  <p:tag name="KSO_WM_DIAGRAM_GROUP_CODE" val="l1-1"/>
  <p:tag name="KSO_WM_UNIT_TYPE" val="l_h_i"/>
  <p:tag name="KSO_WM_UNIT_INDEX" val="1_1_2"/>
  <p:tag name="KSO_WM_UNIT_ID" val="diagram20187725_4*l_h_i*1_1_2"/>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黑体"/>
        <a:ea typeface=""/>
        <a:cs typeface=""/>
        <a:font script="Jpan" typeface="游ゴシック Light"/>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游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6133</Words>
  <Application>WPS 演示</Application>
  <PresentationFormat>自定义</PresentationFormat>
  <Paragraphs>247</Paragraphs>
  <Slides>34</Slides>
  <Notes>1</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34</vt:i4>
      </vt:variant>
    </vt:vector>
  </HeadingPairs>
  <TitlesOfParts>
    <vt:vector size="48" baseType="lpstr">
      <vt:lpstr>Arial</vt:lpstr>
      <vt:lpstr>宋体</vt:lpstr>
      <vt:lpstr>Wingdings</vt:lpstr>
      <vt:lpstr>黑体</vt:lpstr>
      <vt:lpstr>微软雅黑</vt:lpstr>
      <vt:lpstr>华文细黑</vt:lpstr>
      <vt:lpstr>字魂70号-灵悦黑体</vt:lpstr>
      <vt:lpstr>Segoe UI</vt:lpstr>
      <vt:lpstr>思源黑体</vt:lpstr>
      <vt:lpstr>隶书</vt:lpstr>
      <vt:lpstr>Arial Unicode MS</vt:lpstr>
      <vt:lpstr>Wingdings</vt: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baby</dc:creator>
  <cp:lastModifiedBy>老学生一枚</cp:lastModifiedBy>
  <cp:revision>425</cp:revision>
  <dcterms:created xsi:type="dcterms:W3CDTF">2019-11-11T13:37:00Z</dcterms:created>
  <dcterms:modified xsi:type="dcterms:W3CDTF">2022-02-20T07:05:28Z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2052-11.1.0.11294</vt:lpwstr>
  </property>
  <property fmtid="{D5CDD505-2E9C-101B-9397-08002B2CF9AE}" pid="3" name="ICV">
    <vt:lpwstr>F47900CFCF14428F81F766D8B14004F0</vt:lpwstr>
  </property>
</Properties>
</file>